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54"/>
  </p:notesMasterIdLst>
  <p:sldIdLst>
    <p:sldId id="256" r:id="rId2"/>
    <p:sldId id="467" r:id="rId3"/>
    <p:sldId id="739" r:id="rId4"/>
    <p:sldId id="765" r:id="rId5"/>
    <p:sldId id="468" r:id="rId6"/>
    <p:sldId id="764" r:id="rId7"/>
    <p:sldId id="766" r:id="rId8"/>
    <p:sldId id="742" r:id="rId9"/>
    <p:sldId id="685" r:id="rId10"/>
    <p:sldId id="831" r:id="rId11"/>
    <p:sldId id="838" r:id="rId12"/>
    <p:sldId id="733" r:id="rId13"/>
    <p:sldId id="472" r:id="rId14"/>
    <p:sldId id="473" r:id="rId15"/>
    <p:sldId id="837" r:id="rId16"/>
    <p:sldId id="738" r:id="rId17"/>
    <p:sldId id="839" r:id="rId18"/>
    <p:sldId id="840" r:id="rId19"/>
    <p:sldId id="740" r:id="rId20"/>
    <p:sldId id="481" r:id="rId21"/>
    <p:sldId id="842" r:id="rId22"/>
    <p:sldId id="852" r:id="rId23"/>
    <p:sldId id="2135714880" r:id="rId24"/>
    <p:sldId id="2135714881" r:id="rId25"/>
    <p:sldId id="2135714882" r:id="rId26"/>
    <p:sldId id="741" r:id="rId27"/>
    <p:sldId id="485" r:id="rId28"/>
    <p:sldId id="486" r:id="rId29"/>
    <p:sldId id="487" r:id="rId30"/>
    <p:sldId id="488" r:id="rId31"/>
    <p:sldId id="436" r:id="rId32"/>
    <p:sldId id="466" r:id="rId33"/>
    <p:sldId id="849" r:id="rId34"/>
    <p:sldId id="509" r:id="rId35"/>
    <p:sldId id="465" r:id="rId36"/>
    <p:sldId id="653" r:id="rId37"/>
    <p:sldId id="439" r:id="rId38"/>
    <p:sldId id="851" r:id="rId39"/>
    <p:sldId id="269" r:id="rId40"/>
    <p:sldId id="257" r:id="rId41"/>
    <p:sldId id="258" r:id="rId42"/>
    <p:sldId id="283" r:id="rId43"/>
    <p:sldId id="459" r:id="rId44"/>
    <p:sldId id="461" r:id="rId45"/>
    <p:sldId id="782" r:id="rId46"/>
    <p:sldId id="850" r:id="rId47"/>
    <p:sldId id="428" r:id="rId48"/>
    <p:sldId id="835" r:id="rId49"/>
    <p:sldId id="822" r:id="rId50"/>
    <p:sldId id="828" r:id="rId51"/>
    <p:sldId id="443" r:id="rId52"/>
    <p:sldId id="2135714884" r:id="rId53"/>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p:cViewPr varScale="1">
        <p:scale>
          <a:sx n="108" d="100"/>
          <a:sy n="108" d="100"/>
        </p:scale>
        <p:origin x="1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7ED48B6-CAFA-A50E-595B-B9EFDAD89B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4099" name="Rectangle 3">
            <a:extLst>
              <a:ext uri="{FF2B5EF4-FFF2-40B4-BE49-F238E27FC236}">
                <a16:creationId xmlns:a16="http://schemas.microsoft.com/office/drawing/2014/main" id="{39FB3954-31CC-4E5B-83E5-D7ED83920D8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fr-FR"/>
          </a:p>
        </p:txBody>
      </p:sp>
      <p:sp>
        <p:nvSpPr>
          <p:cNvPr id="14340" name="Rectangle 4">
            <a:extLst>
              <a:ext uri="{FF2B5EF4-FFF2-40B4-BE49-F238E27FC236}">
                <a16:creationId xmlns:a16="http://schemas.microsoft.com/office/drawing/2014/main" id="{99CF8E24-0CAB-B815-829A-7630C501785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D77EDA4-F72E-5299-6F5F-36B9CCB6DC9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102" name="Rectangle 6">
            <a:extLst>
              <a:ext uri="{FF2B5EF4-FFF2-40B4-BE49-F238E27FC236}">
                <a16:creationId xmlns:a16="http://schemas.microsoft.com/office/drawing/2014/main" id="{852BC9B6-47CE-E1E2-9F14-A1E57223F04A}"/>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fr-FR"/>
          </a:p>
        </p:txBody>
      </p:sp>
      <p:sp>
        <p:nvSpPr>
          <p:cNvPr id="4103" name="Rectangle 7">
            <a:extLst>
              <a:ext uri="{FF2B5EF4-FFF2-40B4-BE49-F238E27FC236}">
                <a16:creationId xmlns:a16="http://schemas.microsoft.com/office/drawing/2014/main" id="{DF255F54-CCA1-40F8-C839-65893694134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A4824E4-6FF6-6D46-8CD2-D2D8C22B5797}"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107"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7291102A-EEE4-D3E1-DB5A-2DC7213210F3}"/>
              </a:ext>
            </a:extLst>
          </p:cNvPr>
          <p:cNvSpPr txBox="1">
            <a:spLocks noGrp="1"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928688">
              <a:defRPr sz="2400">
                <a:solidFill>
                  <a:schemeClr val="tx1"/>
                </a:solidFill>
                <a:latin typeface="Arial" panose="020B0604020202020204" pitchFamily="34" charset="0"/>
                <a:ea typeface="MS PGothic" panose="020B0600070205080204" pitchFamily="34" charset="-128"/>
              </a:defRPr>
            </a:lvl1pPr>
            <a:lvl2pPr marL="742950" indent="-285750" defTabSz="928688">
              <a:defRPr sz="2400">
                <a:solidFill>
                  <a:schemeClr val="tx1"/>
                </a:solidFill>
                <a:latin typeface="Arial" panose="020B0604020202020204" pitchFamily="34" charset="0"/>
                <a:ea typeface="MS PGothic" panose="020B0600070205080204" pitchFamily="34" charset="-128"/>
              </a:defRPr>
            </a:lvl2pPr>
            <a:lvl3pPr marL="1143000" indent="-228600" defTabSz="928688">
              <a:defRPr sz="2400">
                <a:solidFill>
                  <a:schemeClr val="tx1"/>
                </a:solidFill>
                <a:latin typeface="Arial" panose="020B0604020202020204" pitchFamily="34" charset="0"/>
                <a:ea typeface="MS PGothic" panose="020B0600070205080204" pitchFamily="34" charset="-128"/>
              </a:defRPr>
            </a:lvl3pPr>
            <a:lvl4pPr marL="1600200" indent="-228600" defTabSz="928688">
              <a:defRPr sz="2400">
                <a:solidFill>
                  <a:schemeClr val="tx1"/>
                </a:solidFill>
                <a:latin typeface="Arial" panose="020B0604020202020204" pitchFamily="34" charset="0"/>
                <a:ea typeface="MS PGothic" panose="020B0600070205080204" pitchFamily="34" charset="-128"/>
              </a:defRPr>
            </a:lvl4pPr>
            <a:lvl5pPr marL="2057400" indent="-228600" defTabSz="928688">
              <a:defRPr sz="2400">
                <a:solidFill>
                  <a:schemeClr val="tx1"/>
                </a:solidFill>
                <a:latin typeface="Arial" panose="020B0604020202020204" pitchFamily="34" charset="0"/>
                <a:ea typeface="MS PGothic"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61468A13-54BE-1440-B13B-C83B27187BC8}" type="slidenum">
              <a:rPr lang="en-US" altLang="fr-FR" sz="1200">
                <a:latin typeface="Times New Roman" panose="02020603050405020304" pitchFamily="18" charset="0"/>
              </a:rPr>
              <a:pPr algn="r" eaLnBrk="1" hangingPunct="1"/>
              <a:t>9</a:t>
            </a:fld>
            <a:endParaRPr lang="en-US" altLang="fr-FR" sz="1200">
              <a:latin typeface="Times New Roman" panose="02020603050405020304" pitchFamily="18" charset="0"/>
            </a:endParaRPr>
          </a:p>
        </p:txBody>
      </p:sp>
      <p:sp>
        <p:nvSpPr>
          <p:cNvPr id="24578" name="Rectangle 2">
            <a:extLst>
              <a:ext uri="{FF2B5EF4-FFF2-40B4-BE49-F238E27FC236}">
                <a16:creationId xmlns:a16="http://schemas.microsoft.com/office/drawing/2014/main" id="{6FE8A8E5-DA17-8246-F81A-B526AFE1A9FD}"/>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4930BC7A-4F1B-50F6-C75A-B094DC10D1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863F61D-80D1-13D3-67B7-74DD02C11F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815B60-72A1-434B-B810-4D3839E292C5}" type="slidenum">
              <a:rPr lang="fr-FR" altLang="fr-FR" sz="1200"/>
              <a:pPr/>
              <a:t>37</a:t>
            </a:fld>
            <a:endParaRPr lang="fr-FR" altLang="fr-FR" sz="1200"/>
          </a:p>
        </p:txBody>
      </p:sp>
      <p:sp>
        <p:nvSpPr>
          <p:cNvPr id="63490" name="Rectangle 2">
            <a:extLst>
              <a:ext uri="{FF2B5EF4-FFF2-40B4-BE49-F238E27FC236}">
                <a16:creationId xmlns:a16="http://schemas.microsoft.com/office/drawing/2014/main" id="{9089B1BB-A36A-798E-0E44-20D3D8E85C5C}"/>
              </a:ext>
            </a:extLst>
          </p:cNvPr>
          <p:cNvSpPr>
            <a:spLocks noGrp="1" noRot="1" noChangeAspect="1" noChangeArrowheads="1" noTextEdit="1"/>
          </p:cNvSpPr>
          <p:nvPr>
            <p:ph type="sldImg"/>
          </p:nvPr>
        </p:nvSpPr>
        <p:spPr>
          <a:solidFill>
            <a:srgbClr val="FFFFFF"/>
          </a:solidFill>
          <a:ln/>
        </p:spPr>
      </p:sp>
      <p:sp>
        <p:nvSpPr>
          <p:cNvPr id="63491" name="Rectangle 3">
            <a:extLst>
              <a:ext uri="{FF2B5EF4-FFF2-40B4-BE49-F238E27FC236}">
                <a16:creationId xmlns:a16="http://schemas.microsoft.com/office/drawing/2014/main" id="{75C5B49C-3CFC-DEAF-C4F3-606BAD0A2F0A}"/>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lIns="91428" tIns="45714" rIns="91428" bIns="45714"/>
          <a:lstStyle/>
          <a:p>
            <a:pPr eaLnBrk="1" hangingPunct="1"/>
            <a:endParaRPr lang="fr-FR" altLang="fr-F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39C62E7A-C41B-FB37-71FD-B774BE153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E42DBE9-F39C-0246-98CB-F0A04DBDBFE3}" type="slidenum">
              <a:rPr lang="fr-FR" altLang="fr-FR" sz="1200"/>
              <a:pPr/>
              <a:t>39</a:t>
            </a:fld>
            <a:endParaRPr lang="fr-FR" altLang="fr-FR" sz="1200"/>
          </a:p>
        </p:txBody>
      </p:sp>
      <p:sp>
        <p:nvSpPr>
          <p:cNvPr id="70658" name="Rectangle 2">
            <a:extLst>
              <a:ext uri="{FF2B5EF4-FFF2-40B4-BE49-F238E27FC236}">
                <a16:creationId xmlns:a16="http://schemas.microsoft.com/office/drawing/2014/main" id="{5DC65106-09F0-66C4-6A81-C122C80C0DCB}"/>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70659" name="Rectangle 3">
            <a:extLst>
              <a:ext uri="{FF2B5EF4-FFF2-40B4-BE49-F238E27FC236}">
                <a16:creationId xmlns:a16="http://schemas.microsoft.com/office/drawing/2014/main" id="{EB64F721-A620-CA87-5271-9CF409ABD1F9}"/>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849C1729-AAC7-029D-887E-07C5E6596F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BB873D1-8F6D-5F40-8F34-17FEFADFE6B5}" type="slidenum">
              <a:rPr lang="fr-FR" altLang="fr-FR" sz="1200"/>
              <a:pPr/>
              <a:t>40</a:t>
            </a:fld>
            <a:endParaRPr lang="fr-FR" altLang="fr-FR" sz="1200"/>
          </a:p>
        </p:txBody>
      </p:sp>
      <p:sp>
        <p:nvSpPr>
          <p:cNvPr id="72706" name="Rectangle 2">
            <a:extLst>
              <a:ext uri="{FF2B5EF4-FFF2-40B4-BE49-F238E27FC236}">
                <a16:creationId xmlns:a16="http://schemas.microsoft.com/office/drawing/2014/main" id="{AC251AFD-758A-4DB1-2DC9-C1D7B13135C5}"/>
              </a:ext>
            </a:extLst>
          </p:cNvPr>
          <p:cNvSpPr>
            <a:spLocks noGrp="1" noRot="1" noChangeAspect="1" noChangeArrowheads="1" noTextEdit="1"/>
          </p:cNvSpPr>
          <p:nvPr>
            <p:ph type="sldImg"/>
          </p:nvPr>
        </p:nvSpPr>
        <p:spPr>
          <a:xfrm>
            <a:off x="1144588" y="109538"/>
            <a:ext cx="4570412" cy="3427412"/>
          </a:xfrm>
          <a:solidFill>
            <a:srgbClr val="FFFFFF"/>
          </a:solidFill>
          <a:ln/>
        </p:spPr>
      </p:sp>
      <p:sp>
        <p:nvSpPr>
          <p:cNvPr id="72707" name="Rectangle 3">
            <a:extLst>
              <a:ext uri="{FF2B5EF4-FFF2-40B4-BE49-F238E27FC236}">
                <a16:creationId xmlns:a16="http://schemas.microsoft.com/office/drawing/2014/main" id="{672A514A-D190-4588-E23C-37508B93D79E}"/>
              </a:ext>
            </a:extLst>
          </p:cNvPr>
          <p:cNvSpPr>
            <a:spLocks noGrp="1" noChangeArrowheads="1"/>
          </p:cNvSpPr>
          <p:nvPr>
            <p:ph type="body" idx="1"/>
          </p:nvPr>
        </p:nvSpPr>
        <p:spPr>
          <a:xfrm>
            <a:off x="404813" y="3889375"/>
            <a:ext cx="6048375" cy="5254625"/>
          </a:xfrm>
          <a:solidFill>
            <a:srgbClr val="FFFFFF"/>
          </a:solidFill>
          <a:ln>
            <a:solidFill>
              <a:srgbClr val="000000"/>
            </a:solidFill>
          </a:ln>
        </p:spPr>
        <p:txBody>
          <a:bodyPr/>
          <a:lstStyle/>
          <a:p>
            <a:pPr marL="228600" indent="-228600" eaLnBrk="1" hangingPunct="1">
              <a:lnSpc>
                <a:spcPct val="90000"/>
              </a:lnSpc>
              <a:buFontTx/>
              <a:buChar char="•"/>
            </a:pPr>
            <a:r>
              <a:rPr lang="en-GB" altLang="fr-FR">
                <a:latin typeface="Arial" panose="020B0604020202020204" pitchFamily="34" charset="0"/>
              </a:rPr>
              <a:t>Epoetin treatment produces a steady increase in Hb level, whereas regular transfusion produces dramatic fluctuations in Hb.</a:t>
            </a:r>
            <a:r>
              <a:rPr lang="en-GB" altLang="fr-FR" baseline="30000">
                <a:latin typeface="Arial" panose="020B0604020202020204" pitchFamily="34" charset="0"/>
              </a:rPr>
              <a:t>1, 2</a:t>
            </a:r>
            <a:r>
              <a:rPr lang="en-GB" altLang="fr-FR">
                <a:latin typeface="Arial" panose="020B0604020202020204" pitchFamily="34" charset="0"/>
              </a:rPr>
              <a:t> </a:t>
            </a:r>
          </a:p>
          <a:p>
            <a:pPr marL="228600" indent="-228600" eaLnBrk="1" hangingPunct="1">
              <a:lnSpc>
                <a:spcPct val="90000"/>
              </a:lnSpc>
              <a:buFontTx/>
              <a:buChar char="•"/>
            </a:pPr>
            <a:r>
              <a:rPr lang="en-GB" altLang="fr-FR">
                <a:latin typeface="Arial" panose="020B0604020202020204" pitchFamily="34" charset="0"/>
              </a:rPr>
              <a:t>The absence of this Hb fluctuation means that epoetin treatment can achieve and maintain Hb targets far more effectively than regular transfusion. </a:t>
            </a:r>
            <a:endParaRPr lang="en-US" altLang="fr-FR">
              <a:latin typeface="Arial" panose="020B0604020202020204" pitchFamily="34" charset="0"/>
            </a:endParaRPr>
          </a:p>
          <a:p>
            <a:pPr marL="228600" indent="-228600" eaLnBrk="1" hangingPunct="1">
              <a:lnSpc>
                <a:spcPct val="90000"/>
              </a:lnSpc>
              <a:buFontTx/>
              <a:buChar char="•"/>
            </a:pPr>
            <a:endParaRPr lang="en-GB" altLang="fr-FR">
              <a:latin typeface="Arial" panose="020B0604020202020204" pitchFamily="34" charset="0"/>
            </a:endParaRPr>
          </a:p>
          <a:p>
            <a:pPr marL="228600" indent="-228600" eaLnBrk="1" hangingPunct="1">
              <a:lnSpc>
                <a:spcPct val="90000"/>
              </a:lnSpc>
              <a:buFontTx/>
              <a:buChar char="•"/>
            </a:pPr>
            <a:endParaRPr lang="en-GB" altLang="fr-FR" sz="1700">
              <a:latin typeface="Arial" panose="020B0604020202020204" pitchFamily="34" charset="0"/>
            </a:endParaRPr>
          </a:p>
          <a:p>
            <a:pPr marL="228600" indent="-228600" eaLnBrk="1" hangingPunct="1">
              <a:lnSpc>
                <a:spcPct val="90000"/>
              </a:lnSpc>
              <a:buFontTx/>
              <a:buChar char="•"/>
            </a:pPr>
            <a:endParaRPr lang="en-GB" altLang="fr-FR" sz="1600">
              <a:latin typeface="Arial" panose="020B0604020202020204" pitchFamily="34" charset="0"/>
            </a:endParaRPr>
          </a:p>
          <a:p>
            <a:pPr marL="228600" indent="-228600" eaLnBrk="1" hangingPunct="1">
              <a:lnSpc>
                <a:spcPct val="90000"/>
              </a:lnSpc>
              <a:buFontTx/>
              <a:buChar char="•"/>
            </a:pPr>
            <a:endParaRPr lang="en-GB" altLang="fr-FR" sz="1600">
              <a:latin typeface="Arial" panose="020B0604020202020204" pitchFamily="34" charset="0"/>
            </a:endParaRPr>
          </a:p>
          <a:p>
            <a:pPr marL="228600" indent="-228600" eaLnBrk="1" hangingPunct="1">
              <a:lnSpc>
                <a:spcPct val="90000"/>
              </a:lnSpc>
            </a:pPr>
            <a:endParaRPr lang="en-GB" altLang="fr-FR" sz="1600">
              <a:latin typeface="Arial" panose="020B0604020202020204" pitchFamily="34" charset="0"/>
            </a:endParaRPr>
          </a:p>
          <a:p>
            <a:pPr marL="228600" indent="-228600" eaLnBrk="1" hangingPunct="1">
              <a:lnSpc>
                <a:spcPct val="90000"/>
              </a:lnSpc>
              <a:buFontTx/>
              <a:buAutoNum type="arabicPeriod"/>
            </a:pPr>
            <a:r>
              <a:rPr lang="sv-SE" altLang="fr-FR" sz="900">
                <a:latin typeface="Arial" panose="020B0604020202020204" pitchFamily="34" charset="0"/>
              </a:rPr>
              <a:t>Österborg A.  </a:t>
            </a:r>
            <a:r>
              <a:rPr lang="en-US" altLang="fr-FR" sz="900">
                <a:latin typeface="Arial" panose="020B0604020202020204" pitchFamily="34" charset="0"/>
              </a:rPr>
              <a:t>Recombinant human erythropoietin (rHuEPO) therapy in patients with cancer-related anaemia: what have we learned?  </a:t>
            </a:r>
            <a:r>
              <a:rPr lang="en-US" altLang="fr-FR" sz="900" i="1">
                <a:latin typeface="Arial" panose="020B0604020202020204" pitchFamily="34" charset="0"/>
              </a:rPr>
              <a:t>Med Oncol</a:t>
            </a:r>
            <a:r>
              <a:rPr lang="en-US" altLang="fr-FR" sz="900">
                <a:latin typeface="Arial" panose="020B0604020202020204" pitchFamily="34" charset="0"/>
              </a:rPr>
              <a:t> 1998; 15 (Suppl 1): S47–S49. </a:t>
            </a:r>
          </a:p>
          <a:p>
            <a:pPr marL="228600" indent="-228600" eaLnBrk="1" hangingPunct="1">
              <a:lnSpc>
                <a:spcPct val="90000"/>
              </a:lnSpc>
              <a:buFontTx/>
              <a:buAutoNum type="arabicPeriod"/>
            </a:pPr>
            <a:r>
              <a:rPr lang="sv-SE" altLang="fr-FR" sz="900">
                <a:latin typeface="Arial" panose="020B0604020202020204" pitchFamily="34" charset="0"/>
              </a:rPr>
              <a:t>Ludwig H, Fritz E, Kotzmann H, Hocker P, Gisslinger H, Barnas U.  Erythropoietin treatment of anaemia associated with multiple myeloma.  </a:t>
            </a:r>
            <a:r>
              <a:rPr lang="en-US" altLang="fr-FR" sz="900" i="1">
                <a:latin typeface="Arial" panose="020B0604020202020204" pitchFamily="34" charset="0"/>
              </a:rPr>
              <a:t>N Engl J Med</a:t>
            </a:r>
            <a:r>
              <a:rPr lang="en-US" altLang="fr-FR" sz="900">
                <a:latin typeface="Arial" panose="020B0604020202020204" pitchFamily="34" charset="0"/>
              </a:rPr>
              <a:t> 1990; 322: 1693–1699.</a:t>
            </a:r>
            <a:endParaRPr lang="en-GB" altLang="fr-FR" sz="9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25968EC-A9D8-585B-6377-499B90BE8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590FB8D-8111-1B44-B464-0BC198475859}" type="slidenum">
              <a:rPr lang="fr-FR" altLang="fr-FR" sz="1200"/>
              <a:pPr/>
              <a:t>41</a:t>
            </a:fld>
            <a:endParaRPr lang="fr-FR" altLang="fr-FR" sz="1200"/>
          </a:p>
        </p:txBody>
      </p:sp>
      <p:sp>
        <p:nvSpPr>
          <p:cNvPr id="74754" name="Rectangle 2">
            <a:extLst>
              <a:ext uri="{FF2B5EF4-FFF2-40B4-BE49-F238E27FC236}">
                <a16:creationId xmlns:a16="http://schemas.microsoft.com/office/drawing/2014/main" id="{99C2F116-E20E-8EC3-878E-44FEE3F29186}"/>
              </a:ext>
            </a:extLst>
          </p:cNvPr>
          <p:cNvSpPr>
            <a:spLocks noGrp="1" noRot="1" noChangeAspect="1" noChangeArrowheads="1" noTextEdit="1"/>
          </p:cNvSpPr>
          <p:nvPr>
            <p:ph type="sldImg"/>
          </p:nvPr>
        </p:nvSpPr>
        <p:spPr>
          <a:solidFill>
            <a:srgbClr val="FFFFFF"/>
          </a:solidFill>
          <a:ln/>
        </p:spPr>
      </p:sp>
      <p:sp>
        <p:nvSpPr>
          <p:cNvPr id="74755" name="Rectangle 3">
            <a:extLst>
              <a:ext uri="{FF2B5EF4-FFF2-40B4-BE49-F238E27FC236}">
                <a16:creationId xmlns:a16="http://schemas.microsoft.com/office/drawing/2014/main" id="{F62A129F-0B21-901C-E09F-0E895939658F}"/>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GB" altLang="fr-FR">
                <a:latin typeface="Arial" panose="020B0604020202020204" pitchFamily="34" charset="0"/>
              </a:rPr>
              <a:t>In a study by Crawford et al,</a:t>
            </a:r>
            <a:r>
              <a:rPr lang="en-GB" altLang="fr-FR" baseline="30000">
                <a:latin typeface="Arial" panose="020B0604020202020204" pitchFamily="34" charset="0"/>
              </a:rPr>
              <a:t>1</a:t>
            </a:r>
            <a:r>
              <a:rPr lang="en-GB" altLang="fr-FR">
                <a:latin typeface="Arial" panose="020B0604020202020204" pitchFamily="34" charset="0"/>
              </a:rPr>
              <a:t> a positive relationship was shown between Hb increases during epoetin therapy and corresponding Quality of Life improvements (shown as changes in Linear Analog Scale Assessment [LASA] values) in patients with cancer receiving chemotherapy.</a:t>
            </a:r>
          </a:p>
          <a:p>
            <a:pPr eaLnBrk="1" hangingPunct="1"/>
            <a:r>
              <a:rPr lang="en-GB" altLang="fr-FR">
                <a:latin typeface="Arial" panose="020B0604020202020204" pitchFamily="34" charset="0"/>
              </a:rPr>
              <a:t>Furthermore, as the figure demonstrates, a greater increase in Quality of Life score was seen with an incremental Hb increase from 10 g/dl to </a:t>
            </a:r>
            <a:br>
              <a:rPr lang="en-GB" altLang="fr-FR">
                <a:latin typeface="Arial" panose="020B0604020202020204" pitchFamily="34" charset="0"/>
              </a:rPr>
            </a:br>
            <a:r>
              <a:rPr lang="en-GB" altLang="fr-FR">
                <a:latin typeface="Arial" panose="020B0604020202020204" pitchFamily="34" charset="0"/>
              </a:rPr>
              <a:t>12 g/dl (6.7 mm) compared with a Hb increase from 8 g/dl to 10 g/dl (3.7 mm).  This suggests that earlier initiation of treatment for anaemia (i.e. at 10</a:t>
            </a:r>
            <a:r>
              <a:rPr lang="en-GB" altLang="fr-FR">
                <a:latin typeface="Arial" panose="020B0604020202020204" pitchFamily="34" charset="0"/>
                <a:cs typeface="Arial" panose="020B0604020202020204" pitchFamily="34" charset="0"/>
              </a:rPr>
              <a:t>–11</a:t>
            </a:r>
            <a:r>
              <a:rPr lang="en-GB" altLang="fr-FR">
                <a:latin typeface="Arial" panose="020B0604020202020204" pitchFamily="34" charset="0"/>
              </a:rPr>
              <a:t> g/dl rather than 8 g/dl) results in a greater improvement in Quality of Life.     </a:t>
            </a:r>
            <a:endParaRPr lang="en-US"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endParaRPr lang="en-GB" altLang="fr-FR">
              <a:latin typeface="Arial" panose="020B0604020202020204" pitchFamily="34" charset="0"/>
            </a:endParaRPr>
          </a:p>
          <a:p>
            <a:pPr eaLnBrk="1" hangingPunct="1"/>
            <a:r>
              <a:rPr lang="en-GB" altLang="fr-FR" sz="1000">
                <a:latin typeface="Arial" panose="020B0604020202020204" pitchFamily="34" charset="0"/>
              </a:rPr>
              <a:t>1. 	</a:t>
            </a:r>
            <a:r>
              <a:rPr lang="en-US" altLang="fr-FR" sz="1000">
                <a:latin typeface="Arial" panose="020B0604020202020204" pitchFamily="34" charset="0"/>
              </a:rPr>
              <a:t>Crawford J, Cella D, Cleeland CS, Cremieux PY, Demetri GD, Sarokhan BJ, Slavin MB, Glaspy JA.  Relationship between changes in hemoglobin level and quality of life during chemotherapy in anemic cancer patients receiving epoetin alfa therapy.  </a:t>
            </a:r>
            <a:r>
              <a:rPr lang="en-US" altLang="fr-FR" sz="1000" i="1">
                <a:latin typeface="Arial" panose="020B0604020202020204" pitchFamily="34" charset="0"/>
              </a:rPr>
              <a:t>Cancer </a:t>
            </a:r>
            <a:r>
              <a:rPr lang="en-US" altLang="fr-FR" sz="1000">
                <a:latin typeface="Arial" panose="020B0604020202020204" pitchFamily="34" charset="0"/>
              </a:rPr>
              <a:t>2002; 95: 888–895.</a:t>
            </a:r>
            <a:endParaRPr lang="en-GB" altLang="fr-FR" sz="10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8CB0BBFB-BD9F-137C-9826-12065B9E6E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FE73543-2C5C-394D-A3CB-5D1F84C3E94F}" type="slidenum">
              <a:rPr lang="fr-FR" altLang="fr-FR" sz="1200"/>
              <a:pPr/>
              <a:t>42</a:t>
            </a:fld>
            <a:endParaRPr lang="fr-FR" altLang="fr-FR" sz="1200"/>
          </a:p>
        </p:txBody>
      </p:sp>
      <p:sp>
        <p:nvSpPr>
          <p:cNvPr id="76802" name="Rectangle 2">
            <a:extLst>
              <a:ext uri="{FF2B5EF4-FFF2-40B4-BE49-F238E27FC236}">
                <a16:creationId xmlns:a16="http://schemas.microsoft.com/office/drawing/2014/main" id="{07E7F386-DF78-4427-A1EB-E7BF48CF26AD}"/>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76803" name="Rectangle 3">
            <a:extLst>
              <a:ext uri="{FF2B5EF4-FFF2-40B4-BE49-F238E27FC236}">
                <a16:creationId xmlns:a16="http://schemas.microsoft.com/office/drawing/2014/main" id="{9D5630A2-55EA-A4FB-AF90-2005827F44C2}"/>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B70E6A9D-1A8D-15DC-8064-E6BBA79E03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28B4327-D559-6E43-95A1-E97C20004C66}" type="slidenum">
              <a:rPr lang="fr-FR" altLang="fr-FR" sz="1200"/>
              <a:pPr/>
              <a:t>43</a:t>
            </a:fld>
            <a:endParaRPr lang="fr-FR" altLang="fr-FR" sz="1200"/>
          </a:p>
        </p:txBody>
      </p:sp>
      <p:sp>
        <p:nvSpPr>
          <p:cNvPr id="78850" name="Rectangle 2">
            <a:extLst>
              <a:ext uri="{FF2B5EF4-FFF2-40B4-BE49-F238E27FC236}">
                <a16:creationId xmlns:a16="http://schemas.microsoft.com/office/drawing/2014/main" id="{5F3D0B9B-D08F-B328-ABFC-33B20DA9FA64}"/>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78851" name="Rectangle 3">
            <a:extLst>
              <a:ext uri="{FF2B5EF4-FFF2-40B4-BE49-F238E27FC236}">
                <a16:creationId xmlns:a16="http://schemas.microsoft.com/office/drawing/2014/main" id="{78BDB0A4-010F-A485-E8C6-436C87ECE3D2}"/>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2853BBE7-3A43-959A-92BB-920B7C592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89B88A0-CFD1-2844-8488-3D6C81169DC8}" type="slidenum">
              <a:rPr lang="fr-FR" altLang="fr-FR" sz="1200"/>
              <a:pPr/>
              <a:t>44</a:t>
            </a:fld>
            <a:endParaRPr lang="fr-FR" altLang="fr-FR" sz="1200"/>
          </a:p>
        </p:txBody>
      </p:sp>
      <p:sp>
        <p:nvSpPr>
          <p:cNvPr id="86018" name="Rectangle 2">
            <a:extLst>
              <a:ext uri="{FF2B5EF4-FFF2-40B4-BE49-F238E27FC236}">
                <a16:creationId xmlns:a16="http://schemas.microsoft.com/office/drawing/2014/main" id="{AC7834DA-DD9C-9C25-CDDA-8447953E2B46}"/>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86019" name="Rectangle 3">
            <a:extLst>
              <a:ext uri="{FF2B5EF4-FFF2-40B4-BE49-F238E27FC236}">
                <a16:creationId xmlns:a16="http://schemas.microsoft.com/office/drawing/2014/main" id="{2BDE311D-B14A-71EB-CFE6-375B4F2C8E6B}"/>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BC020EF1-4864-58BA-A3A7-CB9A6E6FF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68CC3C4-BA12-AD4B-8D20-47C820B92A2F}" type="slidenum">
              <a:rPr lang="fr-FR" altLang="fr-FR" sz="1200"/>
              <a:pPr/>
              <a:t>45</a:t>
            </a:fld>
            <a:endParaRPr lang="fr-FR" altLang="fr-FR" sz="1200"/>
          </a:p>
        </p:txBody>
      </p:sp>
      <p:sp>
        <p:nvSpPr>
          <p:cNvPr id="94210" name="Rectangle 2">
            <a:extLst>
              <a:ext uri="{FF2B5EF4-FFF2-40B4-BE49-F238E27FC236}">
                <a16:creationId xmlns:a16="http://schemas.microsoft.com/office/drawing/2014/main" id="{837C4531-9AC7-4683-18BD-692B76D9864E}"/>
              </a:ext>
            </a:extLst>
          </p:cNvPr>
          <p:cNvSpPr>
            <a:spLocks noGrp="1" noRot="1" noChangeAspect="1" noChangeArrowheads="1" noTextEdit="1"/>
          </p:cNvSpPr>
          <p:nvPr>
            <p:ph type="sldImg"/>
          </p:nvPr>
        </p:nvSpPr>
        <p:spPr>
          <a:xfrm>
            <a:off x="1146175" y="685800"/>
            <a:ext cx="4572000" cy="3429000"/>
          </a:xfrm>
          <a:solidFill>
            <a:srgbClr val="FFFFFF"/>
          </a:solidFill>
          <a:ln/>
        </p:spPr>
      </p:sp>
      <p:sp>
        <p:nvSpPr>
          <p:cNvPr id="94211" name="Rectangle 3">
            <a:extLst>
              <a:ext uri="{FF2B5EF4-FFF2-40B4-BE49-F238E27FC236}">
                <a16:creationId xmlns:a16="http://schemas.microsoft.com/office/drawing/2014/main" id="{F8475E06-D2CC-437B-1412-B45FD5456DBF}"/>
              </a:ext>
            </a:extLst>
          </p:cNvPr>
          <p:cNvSpPr>
            <a:spLocks noGrp="1" noChangeArrowheads="1"/>
          </p:cNvSpPr>
          <p:nvPr>
            <p:ph type="body" idx="1"/>
          </p:nvPr>
        </p:nvSpPr>
        <p:spPr>
          <a:solidFill>
            <a:srgbClr val="FFFFFF"/>
          </a:solidFill>
          <a:ln>
            <a:solidFill>
              <a:srgbClr val="000000"/>
            </a:solidFill>
          </a:ln>
        </p:spPr>
        <p:txBody>
          <a:bodyPr lIns="89940" tIns="44970" rIns="89940" bIns="44970"/>
          <a:lstStyle/>
          <a:p>
            <a:pPr eaLnBrk="1" hangingPunct="1"/>
            <a:endParaRPr lang="fr-FR" altLang="fr-F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B1E6764F-55EE-A20D-E0B3-304CDCFB3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4819BC7-1D8E-8C43-92C5-1C232F67DE4F}" type="slidenum">
              <a:rPr lang="fr-FR" altLang="fr-FR" sz="1200"/>
              <a:pPr/>
              <a:t>47</a:t>
            </a:fld>
            <a:endParaRPr lang="fr-FR" altLang="fr-FR" sz="1200"/>
          </a:p>
        </p:txBody>
      </p:sp>
      <p:sp>
        <p:nvSpPr>
          <p:cNvPr id="97282" name="Rectangle 2">
            <a:extLst>
              <a:ext uri="{FF2B5EF4-FFF2-40B4-BE49-F238E27FC236}">
                <a16:creationId xmlns:a16="http://schemas.microsoft.com/office/drawing/2014/main" id="{B83E6C85-C7BB-AF9F-7FB7-F94C7BA186CB}"/>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D7F9D080-9FF8-EBAD-763F-49D4BA55C17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71715272-7472-F325-E319-4A30B13D8B17}"/>
              </a:ext>
            </a:extLst>
          </p:cNvPr>
          <p:cNvSpPr>
            <a:spLocks noGrp="1" noRot="1" noChangeAspect="1" noChangeArrowheads="1" noTextEdit="1"/>
          </p:cNvSpPr>
          <p:nvPr>
            <p:ph type="sldImg"/>
          </p:nvPr>
        </p:nvSpPr>
        <p:spPr>
          <a:xfrm>
            <a:off x="1143000" y="684213"/>
            <a:ext cx="4572000" cy="3429000"/>
          </a:xfrm>
          <a:ln/>
        </p:spPr>
      </p:sp>
      <p:sp>
        <p:nvSpPr>
          <p:cNvPr id="102402" name="Rectangle 3">
            <a:extLst>
              <a:ext uri="{FF2B5EF4-FFF2-40B4-BE49-F238E27FC236}">
                <a16:creationId xmlns:a16="http://schemas.microsoft.com/office/drawing/2014/main" id="{33325C7C-DBF6-9DBC-1693-945D92691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33852daf8_1_387:notes"/>
          <p:cNvSpPr txBox="1">
            <a:spLocks noGrp="1"/>
          </p:cNvSpPr>
          <p:nvPr>
            <p:ph type="body" idx="1"/>
          </p:nvPr>
        </p:nvSpPr>
        <p:spPr>
          <a:xfrm>
            <a:off x="685800" y="4343400"/>
            <a:ext cx="54864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lang="en-US" sz="1300" baseline="0" dirty="0"/>
          </a:p>
        </p:txBody>
      </p:sp>
      <p:sp>
        <p:nvSpPr>
          <p:cNvPr id="342" name="Google Shape;342;g633852daf8_1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046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BE52B9F6-D232-A15A-8D42-85DA4563A9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ea typeface="MS PGothic" panose="020B0600070205080204" pitchFamily="34" charset="-128"/>
              </a:defRPr>
            </a:lvl1pPr>
            <a:lvl2pPr marL="742950" indent="-285750" defTabSz="912813">
              <a:defRPr sz="2400">
                <a:solidFill>
                  <a:schemeClr val="tx1"/>
                </a:solidFill>
                <a:latin typeface="Arial" panose="020B0604020202020204" pitchFamily="34" charset="0"/>
                <a:ea typeface="MS PGothic" panose="020B0600070205080204" pitchFamily="34" charset="-128"/>
              </a:defRPr>
            </a:lvl2pPr>
            <a:lvl3pPr marL="1143000" indent="-228600" defTabSz="912813">
              <a:defRPr sz="2400">
                <a:solidFill>
                  <a:schemeClr val="tx1"/>
                </a:solidFill>
                <a:latin typeface="Arial" panose="020B0604020202020204" pitchFamily="34" charset="0"/>
                <a:ea typeface="MS PGothic" panose="020B0600070205080204" pitchFamily="34" charset="-128"/>
              </a:defRPr>
            </a:lvl3pPr>
            <a:lvl4pPr marL="1600200" indent="-228600" defTabSz="912813">
              <a:defRPr sz="2400">
                <a:solidFill>
                  <a:schemeClr val="tx1"/>
                </a:solidFill>
                <a:latin typeface="Arial" panose="020B0604020202020204" pitchFamily="34" charset="0"/>
                <a:ea typeface="MS PGothic" panose="020B0600070205080204" pitchFamily="34" charset="-128"/>
              </a:defRPr>
            </a:lvl4pPr>
            <a:lvl5pPr marL="2057400" indent="-228600" defTabSz="912813">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016854A-9295-764A-B1C4-D12EF087E264}" type="slidenum">
              <a:rPr lang="fr-FR" altLang="fr-FR" sz="1200"/>
              <a:pPr eaLnBrk="1" hangingPunct="1"/>
              <a:t>50</a:t>
            </a:fld>
            <a:endParaRPr lang="fr-FR" altLang="fr-FR" sz="1200"/>
          </a:p>
        </p:txBody>
      </p:sp>
      <p:sp>
        <p:nvSpPr>
          <p:cNvPr id="104450" name="Rectangle 2">
            <a:extLst>
              <a:ext uri="{FF2B5EF4-FFF2-40B4-BE49-F238E27FC236}">
                <a16:creationId xmlns:a16="http://schemas.microsoft.com/office/drawing/2014/main" id="{F779177D-207C-1DCD-0BC6-D11D16E0E9FF}"/>
              </a:ext>
            </a:extLst>
          </p:cNvPr>
          <p:cNvSpPr>
            <a:spLocks noGrp="1" noRot="1" noChangeAspect="1" noChangeArrowheads="1" noTextEdit="1"/>
          </p:cNvSpPr>
          <p:nvPr>
            <p:ph type="sldImg"/>
          </p:nvPr>
        </p:nvSpPr>
        <p:spPr>
          <a:xfrm>
            <a:off x="1146175" y="685800"/>
            <a:ext cx="4572000" cy="3429000"/>
          </a:xfrm>
          <a:ln/>
        </p:spPr>
      </p:sp>
      <p:sp>
        <p:nvSpPr>
          <p:cNvPr id="104451" name="Rectangle 3">
            <a:extLst>
              <a:ext uri="{FF2B5EF4-FFF2-40B4-BE49-F238E27FC236}">
                <a16:creationId xmlns:a16="http://schemas.microsoft.com/office/drawing/2014/main" id="{D8BE0114-BBA5-3649-26A4-7FD10C33C7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33852daf8_1_387:notes"/>
          <p:cNvSpPr txBox="1">
            <a:spLocks noGrp="1"/>
          </p:cNvSpPr>
          <p:nvPr>
            <p:ph type="body" idx="1"/>
          </p:nvPr>
        </p:nvSpPr>
        <p:spPr>
          <a:xfrm>
            <a:off x="685800" y="4343400"/>
            <a:ext cx="54864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lang="en-US" sz="1300" baseline="0" dirty="0"/>
          </a:p>
        </p:txBody>
      </p:sp>
      <p:sp>
        <p:nvSpPr>
          <p:cNvPr id="342" name="Google Shape;342;g633852daf8_1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302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33852daf8_1_387:notes"/>
          <p:cNvSpPr txBox="1">
            <a:spLocks noGrp="1"/>
          </p:cNvSpPr>
          <p:nvPr>
            <p:ph type="body" idx="1"/>
          </p:nvPr>
        </p:nvSpPr>
        <p:spPr>
          <a:xfrm>
            <a:off x="685800" y="4343400"/>
            <a:ext cx="5486400" cy="4114800"/>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lang="en-US" sz="1300" baseline="0" dirty="0"/>
          </a:p>
        </p:txBody>
      </p:sp>
      <p:sp>
        <p:nvSpPr>
          <p:cNvPr id="342" name="Google Shape;342;g633852daf8_1_3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28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46B546D-50F2-212E-B6C7-A310E1C47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7EEDEC-FA41-0B47-9613-C2E3C1A63080}" type="slidenum">
              <a:rPr lang="fr-FR" altLang="fr-FR" sz="1200"/>
              <a:pPr/>
              <a:t>31</a:t>
            </a:fld>
            <a:endParaRPr lang="fr-FR" altLang="fr-FR" sz="1200"/>
          </a:p>
        </p:txBody>
      </p:sp>
      <p:sp>
        <p:nvSpPr>
          <p:cNvPr id="51202" name="Rectangle 2">
            <a:extLst>
              <a:ext uri="{FF2B5EF4-FFF2-40B4-BE49-F238E27FC236}">
                <a16:creationId xmlns:a16="http://schemas.microsoft.com/office/drawing/2014/main" id="{9BE9D0E0-3B86-B794-23C1-EE89ACA69431}"/>
              </a:ext>
            </a:extLst>
          </p:cNvPr>
          <p:cNvSpPr>
            <a:spLocks noGrp="1" noRot="1" noChangeAspect="1" noChangeArrowheads="1" noTextEdit="1"/>
          </p:cNvSpPr>
          <p:nvPr>
            <p:ph type="sldImg"/>
          </p:nvPr>
        </p:nvSpPr>
        <p:spPr>
          <a:solidFill>
            <a:srgbClr val="FFFFFF"/>
          </a:solidFill>
          <a:ln/>
        </p:spPr>
      </p:sp>
      <p:sp>
        <p:nvSpPr>
          <p:cNvPr id="51203" name="Rectangle 3">
            <a:extLst>
              <a:ext uri="{FF2B5EF4-FFF2-40B4-BE49-F238E27FC236}">
                <a16:creationId xmlns:a16="http://schemas.microsoft.com/office/drawing/2014/main" id="{713ED4F4-5DDA-8B4C-B999-31B8B85AAD91}"/>
              </a:ext>
            </a:extLst>
          </p:cNvPr>
          <p:cNvSpPr>
            <a:spLocks noGrp="1" noChangeArrowheads="1"/>
          </p:cNvSpPr>
          <p:nvPr>
            <p:ph type="body" idx="1"/>
          </p:nvPr>
        </p:nvSpPr>
        <p:spPr>
          <a:xfrm>
            <a:off x="838200" y="42672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p>
            <a:pPr marL="228600" indent="-228600" eaLnBrk="1" hangingPunct="1">
              <a:tabLst>
                <a:tab pos="228600" algn="l"/>
              </a:tabLst>
            </a:pPr>
            <a:r>
              <a:rPr lang="en-US" altLang="fr-FR" sz="1000">
                <a:latin typeface="Arial" panose="020B0604020202020204" pitchFamily="34" charset="0"/>
              </a:rPr>
              <a:t>Slide 35. MDS: Treatment Considerations</a:t>
            </a:r>
          </a:p>
          <a:p>
            <a:pPr marL="228600" indent="-228600" eaLnBrk="1" hangingPunct="1">
              <a:buFontTx/>
              <a:buChar char="•"/>
              <a:tabLst>
                <a:tab pos="228600" algn="l"/>
              </a:tabLst>
            </a:pPr>
            <a:r>
              <a:rPr lang="en-US" altLang="fr-FR" sz="1000" b="1">
                <a:latin typeface="Arial" panose="020B0604020202020204" pitchFamily="34" charset="0"/>
              </a:rPr>
              <a:t>For patients with MDS, the IPSS category is used in planning treatment options because it provides a risk-based evaluation of outcome</a:t>
            </a:r>
          </a:p>
          <a:p>
            <a:pPr marL="228600" indent="-228600" eaLnBrk="1" hangingPunct="1">
              <a:buFontTx/>
              <a:buChar char="•"/>
              <a:tabLst>
                <a:tab pos="228600" algn="l"/>
              </a:tabLst>
            </a:pPr>
            <a:r>
              <a:rPr lang="en-US" altLang="fr-FR" sz="1000" b="1">
                <a:latin typeface="Arial" panose="020B0604020202020204" pitchFamily="34" charset="0"/>
              </a:rPr>
              <a:t>In addition, the patient’s age and performance status are important considerations, as they have an important influence on the ability of patients with MDS to tolerate intensive treatments</a:t>
            </a:r>
          </a:p>
          <a:p>
            <a:pPr marL="228600" indent="-228600" eaLnBrk="1" hangingPunct="1">
              <a:tabLst>
                <a:tab pos="228600" algn="l"/>
              </a:tabLst>
            </a:pPr>
            <a:endParaRPr lang="en-US" altLang="fr-FR" sz="1000" b="1">
              <a:latin typeface="Arial" panose="020B0604020202020204" pitchFamily="34" charset="0"/>
            </a:endParaRPr>
          </a:p>
          <a:p>
            <a:pPr marL="228600" indent="-228600">
              <a:buFontTx/>
              <a:buAutoNum type="arabicPeriod"/>
              <a:tabLst>
                <a:tab pos="228600" algn="l"/>
              </a:tabLst>
            </a:pPr>
            <a:r>
              <a:rPr lang="en-US" altLang="fr-FR" sz="900" b="1">
                <a:latin typeface="Arial" panose="020B0604020202020204" pitchFamily="34" charset="0"/>
              </a:rPr>
              <a:t>National Comprehensive Cancer Network (NCCN) Myelodysplastic Panel Members. Available at: </a:t>
            </a:r>
            <a:r>
              <a:rPr lang="en-US" altLang="fr-FR" sz="900" b="1">
                <a:solidFill>
                  <a:srgbClr val="0000FF"/>
                </a:solidFill>
                <a:latin typeface="Arial" panose="020B0604020202020204" pitchFamily="34" charset="0"/>
              </a:rPr>
              <a:t>http://www.nccn.org/professionals/physiciangls/PDF/mds.pdf</a:t>
            </a:r>
            <a:endParaRPr lang="en-US" altLang="fr-FR" sz="900" b="1">
              <a:latin typeface="Arial" panose="020B0604020202020204" pitchFamily="34" charset="0"/>
            </a:endParaRPr>
          </a:p>
          <a:p>
            <a:pPr marL="228600" indent="-228600" eaLnBrk="1" hangingPunct="1">
              <a:tabLst>
                <a:tab pos="228600" algn="l"/>
              </a:tabLst>
            </a:pPr>
            <a:endParaRPr lang="en-US" altLang="fr-FR" sz="900" b="1">
              <a:latin typeface="Arial" panose="020B0604020202020204" pitchFamily="34" charset="0"/>
            </a:endParaRPr>
          </a:p>
          <a:p>
            <a:pPr marL="228600" indent="-228600" eaLnBrk="1" hangingPunct="1">
              <a:spcAft>
                <a:spcPts val="1200"/>
              </a:spcAft>
              <a:tabLst>
                <a:tab pos="228600" algn="l"/>
              </a:tabLst>
            </a:pPr>
            <a:endParaRPr lang="en-US" altLang="fr-F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3B0F95C3-8700-1B5E-D95E-062658AB3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AF8182-81E6-2C4A-B163-DCF721389FDA}" type="slidenum">
              <a:rPr lang="fr-FR" altLang="fr-FR" sz="1200"/>
              <a:pPr/>
              <a:t>32</a:t>
            </a:fld>
            <a:endParaRPr lang="fr-FR" altLang="fr-FR" sz="1200"/>
          </a:p>
        </p:txBody>
      </p:sp>
      <p:sp>
        <p:nvSpPr>
          <p:cNvPr id="53250" name="Rectangle 2">
            <a:extLst>
              <a:ext uri="{FF2B5EF4-FFF2-40B4-BE49-F238E27FC236}">
                <a16:creationId xmlns:a16="http://schemas.microsoft.com/office/drawing/2014/main" id="{5A9A2295-D06D-E324-B597-590EEF532DC3}"/>
              </a:ext>
            </a:extLst>
          </p:cNvPr>
          <p:cNvSpPr>
            <a:spLocks noGrp="1" noRot="1" noChangeAspect="1" noChangeArrowheads="1" noTextEdit="1"/>
          </p:cNvSpPr>
          <p:nvPr>
            <p:ph type="sldImg"/>
          </p:nvPr>
        </p:nvSpPr>
        <p:spPr>
          <a:solidFill>
            <a:srgbClr val="FFFFFF"/>
          </a:solidFill>
          <a:ln/>
        </p:spPr>
      </p:sp>
      <p:sp>
        <p:nvSpPr>
          <p:cNvPr id="53251" name="Rectangle 3">
            <a:extLst>
              <a:ext uri="{FF2B5EF4-FFF2-40B4-BE49-F238E27FC236}">
                <a16:creationId xmlns:a16="http://schemas.microsoft.com/office/drawing/2014/main" id="{BED56EE8-8A89-5457-A5DE-A3757A5FBABA}"/>
              </a:ext>
            </a:extLst>
          </p:cNvPr>
          <p:cNvSpPr>
            <a:spLocks noGrp="1" noChangeArrowheads="1"/>
          </p:cNvSpPr>
          <p:nvPr>
            <p:ph type="body" idx="1"/>
          </p:nvPr>
        </p:nvSpPr>
        <p:spPr>
          <a:xfrm>
            <a:off x="838200" y="42672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p>
            <a:pPr marL="228600" indent="-228600" eaLnBrk="1" hangingPunct="1">
              <a:tabLst>
                <a:tab pos="228600" algn="l"/>
              </a:tabLst>
            </a:pPr>
            <a:r>
              <a:rPr lang="en-US" altLang="fr-FR" sz="1000">
                <a:latin typeface="Arial" panose="020B0604020202020204" pitchFamily="34" charset="0"/>
              </a:rPr>
              <a:t>Slide 35. MDS: Treatment Considerations</a:t>
            </a:r>
          </a:p>
          <a:p>
            <a:pPr marL="228600" indent="-228600" eaLnBrk="1" hangingPunct="1">
              <a:buFontTx/>
              <a:buChar char="•"/>
              <a:tabLst>
                <a:tab pos="228600" algn="l"/>
              </a:tabLst>
            </a:pPr>
            <a:r>
              <a:rPr lang="en-US" altLang="fr-FR" sz="1000" b="1">
                <a:latin typeface="Arial" panose="020B0604020202020204" pitchFamily="34" charset="0"/>
              </a:rPr>
              <a:t>For patients with MDS, the IPSS category is used in planning treatment options because it provides a risk-based evaluation of outcome</a:t>
            </a:r>
          </a:p>
          <a:p>
            <a:pPr marL="228600" indent="-228600" eaLnBrk="1" hangingPunct="1">
              <a:buFontTx/>
              <a:buChar char="•"/>
              <a:tabLst>
                <a:tab pos="228600" algn="l"/>
              </a:tabLst>
            </a:pPr>
            <a:r>
              <a:rPr lang="en-US" altLang="fr-FR" sz="1000" b="1">
                <a:latin typeface="Arial" panose="020B0604020202020204" pitchFamily="34" charset="0"/>
              </a:rPr>
              <a:t>In addition, the patient’s age and performance status are important considerations, as they have an important influence on the ability of patients with MDS to tolerate intensive treatments</a:t>
            </a:r>
          </a:p>
          <a:p>
            <a:pPr marL="228600" indent="-228600" eaLnBrk="1" hangingPunct="1">
              <a:tabLst>
                <a:tab pos="228600" algn="l"/>
              </a:tabLst>
            </a:pPr>
            <a:endParaRPr lang="en-US" altLang="fr-FR" sz="1000" b="1">
              <a:latin typeface="Arial" panose="020B0604020202020204" pitchFamily="34" charset="0"/>
            </a:endParaRPr>
          </a:p>
          <a:p>
            <a:pPr marL="228600" indent="-228600">
              <a:buFontTx/>
              <a:buAutoNum type="arabicPeriod"/>
              <a:tabLst>
                <a:tab pos="228600" algn="l"/>
              </a:tabLst>
            </a:pPr>
            <a:r>
              <a:rPr lang="en-US" altLang="fr-FR" sz="900" b="1">
                <a:latin typeface="Arial" panose="020B0604020202020204" pitchFamily="34" charset="0"/>
              </a:rPr>
              <a:t>National Comprehensive Cancer Network (NCCN) Myelodysplastic Panel Members. Available at: </a:t>
            </a:r>
            <a:r>
              <a:rPr lang="en-US" altLang="fr-FR" sz="900" b="1">
                <a:solidFill>
                  <a:srgbClr val="0000FF"/>
                </a:solidFill>
                <a:latin typeface="Arial" panose="020B0604020202020204" pitchFamily="34" charset="0"/>
              </a:rPr>
              <a:t>http://www.nccn.org/professionals/physiciangls/PDF/mds.pdf</a:t>
            </a:r>
            <a:endParaRPr lang="en-US" altLang="fr-FR" sz="900" b="1">
              <a:latin typeface="Arial" panose="020B0604020202020204" pitchFamily="34" charset="0"/>
            </a:endParaRPr>
          </a:p>
          <a:p>
            <a:pPr marL="228600" indent="-228600" eaLnBrk="1" hangingPunct="1">
              <a:tabLst>
                <a:tab pos="228600" algn="l"/>
              </a:tabLst>
            </a:pPr>
            <a:endParaRPr lang="en-US" altLang="fr-FR" sz="900" b="1">
              <a:latin typeface="Arial" panose="020B0604020202020204" pitchFamily="34" charset="0"/>
            </a:endParaRPr>
          </a:p>
          <a:p>
            <a:pPr marL="228600" indent="-228600" eaLnBrk="1" hangingPunct="1">
              <a:spcAft>
                <a:spcPts val="1200"/>
              </a:spcAft>
              <a:tabLst>
                <a:tab pos="228600" algn="l"/>
              </a:tabLst>
            </a:pPr>
            <a:endParaRPr lang="en-US" altLang="fr-F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8C458D41-259E-AD2D-F345-FE74D4305D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Arial" panose="020B0604020202020204" pitchFamily="34" charset="0"/>
                <a:ea typeface="MS PGothic" panose="020B0600070205080204" pitchFamily="34" charset="-128"/>
              </a:defRPr>
            </a:lvl1pPr>
            <a:lvl2pPr marL="742950" indent="-285750" defTabSz="928688">
              <a:defRPr sz="2400">
                <a:solidFill>
                  <a:schemeClr val="tx1"/>
                </a:solidFill>
                <a:latin typeface="Arial" panose="020B0604020202020204" pitchFamily="34" charset="0"/>
                <a:ea typeface="MS PGothic" panose="020B0600070205080204" pitchFamily="34" charset="-128"/>
              </a:defRPr>
            </a:lvl2pPr>
            <a:lvl3pPr marL="1143000" indent="-228600" defTabSz="928688">
              <a:defRPr sz="2400">
                <a:solidFill>
                  <a:schemeClr val="tx1"/>
                </a:solidFill>
                <a:latin typeface="Arial" panose="020B0604020202020204" pitchFamily="34" charset="0"/>
                <a:ea typeface="MS PGothic" panose="020B0600070205080204" pitchFamily="34" charset="-128"/>
              </a:defRPr>
            </a:lvl3pPr>
            <a:lvl4pPr marL="1600200" indent="-228600" defTabSz="928688">
              <a:defRPr sz="2400">
                <a:solidFill>
                  <a:schemeClr val="tx1"/>
                </a:solidFill>
                <a:latin typeface="Arial" panose="020B0604020202020204" pitchFamily="34" charset="0"/>
                <a:ea typeface="MS PGothic" panose="020B0600070205080204" pitchFamily="34" charset="-128"/>
              </a:defRPr>
            </a:lvl4pPr>
            <a:lvl5pPr marL="2057400" indent="-228600" defTabSz="928688">
              <a:defRPr sz="2400">
                <a:solidFill>
                  <a:schemeClr val="tx1"/>
                </a:solidFill>
                <a:latin typeface="Arial" panose="020B0604020202020204" pitchFamily="34" charset="0"/>
                <a:ea typeface="MS PGothic"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633C3E4-D9A3-FD47-AA15-D9B52EDB3879}" type="slidenum">
              <a:rPr lang="en-US" altLang="fr-FR" sz="1200">
                <a:latin typeface="Times New Roman" panose="02020603050405020304" pitchFamily="18" charset="0"/>
              </a:rPr>
              <a:pPr eaLnBrk="1" hangingPunct="1"/>
              <a:t>34</a:t>
            </a:fld>
            <a:endParaRPr lang="en-US" altLang="fr-FR" sz="1200">
              <a:latin typeface="Times New Roman" panose="02020603050405020304" pitchFamily="18" charset="0"/>
            </a:endParaRPr>
          </a:p>
        </p:txBody>
      </p:sp>
      <p:sp>
        <p:nvSpPr>
          <p:cNvPr id="57346" name="Rectangle 2">
            <a:extLst>
              <a:ext uri="{FF2B5EF4-FFF2-40B4-BE49-F238E27FC236}">
                <a16:creationId xmlns:a16="http://schemas.microsoft.com/office/drawing/2014/main" id="{2BF78B92-8C00-7348-C673-6512FAAEE836}"/>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4BD06CF9-065A-02EC-3D20-155AC2BF0CBB}"/>
              </a:ext>
            </a:extLst>
          </p:cNvPr>
          <p:cNvSpPr>
            <a:spLocks noGrp="1" noChangeArrowheads="1"/>
          </p:cNvSpPr>
          <p:nvPr>
            <p:ph type="body" idx="1"/>
          </p:nvPr>
        </p:nvSpPr>
        <p:spPr>
          <a:solidFill>
            <a:srgbClr val="FFFFFF"/>
          </a:solidFill>
          <a:ln>
            <a:solidFill>
              <a:srgbClr val="000000"/>
            </a:solidFill>
          </a:ln>
        </p:spPr>
        <p:txBody>
          <a:bodyPr lIns="92948" tIns="46475" rIns="92948" bIns="46475"/>
          <a:lstStyle/>
          <a:p>
            <a:pPr eaLnBrk="1" hangingPunct="1"/>
            <a:endParaRPr lang="fr-FR" altLang="fr-F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77BBC5CF-59EB-5702-1D14-3DEB7496E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18F1A9-EEB6-524B-B58A-CB88313DAEE5}" type="slidenum">
              <a:rPr lang="fr-FR" altLang="fr-FR" sz="1200"/>
              <a:pPr/>
              <a:t>35</a:t>
            </a:fld>
            <a:endParaRPr lang="fr-FR" altLang="fr-FR" sz="1200"/>
          </a:p>
        </p:txBody>
      </p:sp>
      <p:sp>
        <p:nvSpPr>
          <p:cNvPr id="59394" name="Rectangle 2">
            <a:extLst>
              <a:ext uri="{FF2B5EF4-FFF2-40B4-BE49-F238E27FC236}">
                <a16:creationId xmlns:a16="http://schemas.microsoft.com/office/drawing/2014/main" id="{45E19713-96CF-3D6A-41F3-E93CF726F25A}"/>
              </a:ext>
            </a:extLst>
          </p:cNvPr>
          <p:cNvSpPr>
            <a:spLocks noGrp="1" noRot="1" noChangeAspect="1" noChangeArrowheads="1" noTextEdit="1"/>
          </p:cNvSpPr>
          <p:nvPr>
            <p:ph type="sldImg"/>
          </p:nvPr>
        </p:nvSpPr>
        <p:spPr>
          <a:solidFill>
            <a:srgbClr val="FFFFFF"/>
          </a:solidFill>
          <a:ln/>
        </p:spPr>
      </p:sp>
      <p:sp>
        <p:nvSpPr>
          <p:cNvPr id="59395" name="Rectangle 3">
            <a:extLst>
              <a:ext uri="{FF2B5EF4-FFF2-40B4-BE49-F238E27FC236}">
                <a16:creationId xmlns:a16="http://schemas.microsoft.com/office/drawing/2014/main" id="{8D9ACA99-E8D3-4EE1-992C-604AFA2D1B02}"/>
              </a:ext>
            </a:extLst>
          </p:cNvPr>
          <p:cNvSpPr>
            <a:spLocks noGrp="1" noChangeArrowheads="1"/>
          </p:cNvSpPr>
          <p:nvPr>
            <p:ph type="body" idx="1"/>
          </p:nvPr>
        </p:nvSpPr>
        <p:spPr>
          <a:xfrm>
            <a:off x="838200" y="4267200"/>
            <a:ext cx="5029200"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89940" tIns="44970" rIns="89940" bIns="44970"/>
          <a:lstStyle/>
          <a:p>
            <a:pPr marL="228600" indent="-228600" eaLnBrk="1" hangingPunct="1">
              <a:tabLst>
                <a:tab pos="228600" algn="l"/>
              </a:tabLst>
            </a:pPr>
            <a:r>
              <a:rPr lang="en-US" altLang="fr-FR" sz="1000">
                <a:latin typeface="Arial" panose="020B0604020202020204" pitchFamily="34" charset="0"/>
              </a:rPr>
              <a:t>Slide 35. MDS: Treatment Considerations</a:t>
            </a:r>
          </a:p>
          <a:p>
            <a:pPr marL="228600" indent="-228600" eaLnBrk="1" hangingPunct="1">
              <a:buFontTx/>
              <a:buChar char="•"/>
              <a:tabLst>
                <a:tab pos="228600" algn="l"/>
              </a:tabLst>
            </a:pPr>
            <a:r>
              <a:rPr lang="en-US" altLang="fr-FR" sz="1000" b="1">
                <a:latin typeface="Arial" panose="020B0604020202020204" pitchFamily="34" charset="0"/>
              </a:rPr>
              <a:t>For patients with MDS, the IPSS category is used in planning treatment options because it provides a risk-based evaluation of outcome</a:t>
            </a:r>
          </a:p>
          <a:p>
            <a:pPr marL="228600" indent="-228600" eaLnBrk="1" hangingPunct="1">
              <a:buFontTx/>
              <a:buChar char="•"/>
              <a:tabLst>
                <a:tab pos="228600" algn="l"/>
              </a:tabLst>
            </a:pPr>
            <a:r>
              <a:rPr lang="en-US" altLang="fr-FR" sz="1000" b="1">
                <a:latin typeface="Arial" panose="020B0604020202020204" pitchFamily="34" charset="0"/>
              </a:rPr>
              <a:t>In addition, the patient’s age and performance status are important considerations, as they have an important influence on the ability of patients with MDS to tolerate intensive treatments</a:t>
            </a:r>
          </a:p>
          <a:p>
            <a:pPr marL="228600" indent="-228600" eaLnBrk="1" hangingPunct="1">
              <a:tabLst>
                <a:tab pos="228600" algn="l"/>
              </a:tabLst>
            </a:pPr>
            <a:endParaRPr lang="en-US" altLang="fr-FR" sz="1000" b="1">
              <a:latin typeface="Arial" panose="020B0604020202020204" pitchFamily="34" charset="0"/>
            </a:endParaRPr>
          </a:p>
          <a:p>
            <a:pPr marL="228600" indent="-228600">
              <a:buFontTx/>
              <a:buAutoNum type="arabicPeriod"/>
              <a:tabLst>
                <a:tab pos="228600" algn="l"/>
              </a:tabLst>
            </a:pPr>
            <a:r>
              <a:rPr lang="en-US" altLang="fr-FR" sz="900" b="1">
                <a:latin typeface="Arial" panose="020B0604020202020204" pitchFamily="34" charset="0"/>
              </a:rPr>
              <a:t>National Comprehensive Cancer Network (NCCN) Myelodysplastic Panel Members. Available at: </a:t>
            </a:r>
            <a:r>
              <a:rPr lang="en-US" altLang="fr-FR" sz="900" b="1">
                <a:solidFill>
                  <a:srgbClr val="0000FF"/>
                </a:solidFill>
                <a:latin typeface="Arial" panose="020B0604020202020204" pitchFamily="34" charset="0"/>
              </a:rPr>
              <a:t>http://www.nccn.org/professionals/physiciangls/PDF/mds.pdf</a:t>
            </a:r>
            <a:endParaRPr lang="en-US" altLang="fr-FR" sz="900" b="1">
              <a:latin typeface="Arial" panose="020B0604020202020204" pitchFamily="34" charset="0"/>
            </a:endParaRPr>
          </a:p>
          <a:p>
            <a:pPr marL="228600" indent="-228600" eaLnBrk="1" hangingPunct="1">
              <a:tabLst>
                <a:tab pos="228600" algn="l"/>
              </a:tabLst>
            </a:pPr>
            <a:endParaRPr lang="en-US" altLang="fr-FR" sz="900" b="1">
              <a:latin typeface="Arial" panose="020B0604020202020204" pitchFamily="34" charset="0"/>
            </a:endParaRPr>
          </a:p>
          <a:p>
            <a:pPr marL="228600" indent="-228600" eaLnBrk="1" hangingPunct="1">
              <a:spcAft>
                <a:spcPts val="1200"/>
              </a:spcAft>
              <a:tabLst>
                <a:tab pos="228600" algn="l"/>
              </a:tabLst>
            </a:pPr>
            <a:endParaRPr lang="en-US" altLang="fr-F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5199878D-BFE9-B79D-5593-C9A7F0AD85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ea typeface="MS PGothic" panose="020B0600070205080204" pitchFamily="34" charset="-128"/>
              </a:defRPr>
            </a:lvl1pPr>
            <a:lvl2pPr marL="742950" indent="-285750" defTabSz="912813">
              <a:defRPr sz="2400">
                <a:solidFill>
                  <a:schemeClr val="tx1"/>
                </a:solidFill>
                <a:latin typeface="Arial" panose="020B0604020202020204" pitchFamily="34" charset="0"/>
                <a:ea typeface="MS PGothic" panose="020B0600070205080204" pitchFamily="34" charset="-128"/>
              </a:defRPr>
            </a:lvl2pPr>
            <a:lvl3pPr marL="1143000" indent="-228600" defTabSz="912813">
              <a:defRPr sz="2400">
                <a:solidFill>
                  <a:schemeClr val="tx1"/>
                </a:solidFill>
                <a:latin typeface="Arial" panose="020B0604020202020204" pitchFamily="34" charset="0"/>
                <a:ea typeface="MS PGothic" panose="020B0600070205080204" pitchFamily="34" charset="-128"/>
              </a:defRPr>
            </a:lvl3pPr>
            <a:lvl4pPr marL="1600200" indent="-228600" defTabSz="912813">
              <a:defRPr sz="2400">
                <a:solidFill>
                  <a:schemeClr val="tx1"/>
                </a:solidFill>
                <a:latin typeface="Arial" panose="020B0604020202020204" pitchFamily="34" charset="0"/>
                <a:ea typeface="MS PGothic" panose="020B0600070205080204" pitchFamily="34" charset="-128"/>
              </a:defRPr>
            </a:lvl4pPr>
            <a:lvl5pPr marL="2057400" indent="-228600" defTabSz="912813">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8590174-7369-7647-88A7-A063708C6E62}" type="slidenum">
              <a:rPr lang="en-US" altLang="fr-FR" sz="1200">
                <a:latin typeface="Times New Roman" panose="02020603050405020304" pitchFamily="18" charset="0"/>
              </a:rPr>
              <a:pPr eaLnBrk="1" hangingPunct="1"/>
              <a:t>36</a:t>
            </a:fld>
            <a:endParaRPr lang="en-US" altLang="fr-FR" sz="1200">
              <a:latin typeface="Times New Roman" panose="02020603050405020304" pitchFamily="18" charset="0"/>
            </a:endParaRPr>
          </a:p>
        </p:txBody>
      </p:sp>
      <p:sp>
        <p:nvSpPr>
          <p:cNvPr id="61442" name="Rectangle 7">
            <a:extLst>
              <a:ext uri="{FF2B5EF4-FFF2-40B4-BE49-F238E27FC236}">
                <a16:creationId xmlns:a16="http://schemas.microsoft.com/office/drawing/2014/main" id="{96289C46-0AC8-65F7-069C-189D474C709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3" rIns="91423" bIns="45713" anchor="b"/>
          <a:lstStyle>
            <a:lvl1pPr defTabSz="928688">
              <a:defRPr sz="2400">
                <a:solidFill>
                  <a:schemeClr val="tx1"/>
                </a:solidFill>
                <a:latin typeface="Arial" panose="020B0604020202020204" pitchFamily="34" charset="0"/>
                <a:ea typeface="MS PGothic" panose="020B0600070205080204" pitchFamily="34" charset="-128"/>
              </a:defRPr>
            </a:lvl1pPr>
            <a:lvl2pPr marL="742950" indent="-285750" defTabSz="928688">
              <a:defRPr sz="2400">
                <a:solidFill>
                  <a:schemeClr val="tx1"/>
                </a:solidFill>
                <a:latin typeface="Arial" panose="020B0604020202020204" pitchFamily="34" charset="0"/>
                <a:ea typeface="MS PGothic" panose="020B0600070205080204" pitchFamily="34" charset="-128"/>
              </a:defRPr>
            </a:lvl2pPr>
            <a:lvl3pPr marL="1143000" indent="-228600" defTabSz="928688">
              <a:defRPr sz="2400">
                <a:solidFill>
                  <a:schemeClr val="tx1"/>
                </a:solidFill>
                <a:latin typeface="Arial" panose="020B0604020202020204" pitchFamily="34" charset="0"/>
                <a:ea typeface="MS PGothic" panose="020B0600070205080204" pitchFamily="34" charset="-128"/>
              </a:defRPr>
            </a:lvl3pPr>
            <a:lvl4pPr marL="1600200" indent="-228600" defTabSz="928688">
              <a:defRPr sz="2400">
                <a:solidFill>
                  <a:schemeClr val="tx1"/>
                </a:solidFill>
                <a:latin typeface="Arial" panose="020B0604020202020204" pitchFamily="34" charset="0"/>
                <a:ea typeface="MS PGothic" panose="020B0600070205080204" pitchFamily="34" charset="-128"/>
              </a:defRPr>
            </a:lvl4pPr>
            <a:lvl5pPr marL="2057400" indent="-228600" defTabSz="928688">
              <a:defRPr sz="2400">
                <a:solidFill>
                  <a:schemeClr val="tx1"/>
                </a:solidFill>
                <a:latin typeface="Arial" panose="020B0604020202020204" pitchFamily="34" charset="0"/>
                <a:ea typeface="MS PGothic"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6DF10D06-35B1-AB4C-BBFF-9B3F87D669A4}" type="slidenum">
              <a:rPr lang="en-US" altLang="fr-FR" sz="1200"/>
              <a:pPr algn="r"/>
              <a:t>36</a:t>
            </a:fld>
            <a:endParaRPr lang="en-US" altLang="fr-FR" sz="1200"/>
          </a:p>
        </p:txBody>
      </p:sp>
      <p:sp>
        <p:nvSpPr>
          <p:cNvPr id="61443" name="Rectangle 2">
            <a:extLst>
              <a:ext uri="{FF2B5EF4-FFF2-40B4-BE49-F238E27FC236}">
                <a16:creationId xmlns:a16="http://schemas.microsoft.com/office/drawing/2014/main" id="{61E6A53B-CFD2-C749-85E8-2204DFBB6ADA}"/>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03044696-9A45-E7E1-7F11-BBCD9DFE7EDE}"/>
              </a:ext>
            </a:extLst>
          </p:cNvPr>
          <p:cNvSpPr>
            <a:spLocks noGrp="1" noChangeArrowheads="1"/>
          </p:cNvSpPr>
          <p:nvPr>
            <p:ph type="body" idx="1"/>
          </p:nvPr>
        </p:nvSpPr>
        <p:spPr>
          <a:xfrm>
            <a:off x="912813" y="4343400"/>
            <a:ext cx="5032375"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lIns="91423" tIns="45713" rIns="91423" bIns="45713"/>
          <a:lstStyle/>
          <a:p>
            <a:pPr eaLnBrk="1" hangingPunct="1">
              <a:spcBef>
                <a:spcPct val="0"/>
              </a:spcBef>
            </a:pPr>
            <a:endParaRPr lang="fr-FR" altLang="fr-FR" sz="24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id="{1270A840-7064-E155-B305-B8490C0523BA}"/>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B167F947-9F0A-E11E-056A-14DF40EF657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03233050-63A0-376D-F78A-33889F2BA602}"/>
              </a:ext>
            </a:extLst>
          </p:cNvPr>
          <p:cNvSpPr>
            <a:spLocks noGrp="1" noChangeArrowheads="1"/>
          </p:cNvSpPr>
          <p:nvPr>
            <p:ph type="sldNum" sz="quarter" idx="12"/>
          </p:nvPr>
        </p:nvSpPr>
        <p:spPr>
          <a:ln/>
        </p:spPr>
        <p:txBody>
          <a:bodyPr/>
          <a:lstStyle>
            <a:lvl1pPr>
              <a:defRPr/>
            </a:lvl1pPr>
          </a:lstStyle>
          <a:p>
            <a:fld id="{41BD08DA-64B3-6349-8C6B-D9AC06A0FE4E}" type="slidenum">
              <a:rPr lang="fr-FR" altLang="fr-FR"/>
              <a:pPr/>
              <a:t>‹N°›</a:t>
            </a:fld>
            <a:endParaRPr lang="fr-FR" altLang="fr-FR"/>
          </a:p>
        </p:txBody>
      </p:sp>
    </p:spTree>
    <p:extLst>
      <p:ext uri="{BB962C8B-B14F-4D97-AF65-F5344CB8AC3E}">
        <p14:creationId xmlns:p14="http://schemas.microsoft.com/office/powerpoint/2010/main" val="4664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ACBC3B05-FA2C-F9FB-9A43-90CB5AF8E652}"/>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D3CD2058-66A6-B34F-F624-336E5BEE0B7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EBA438BA-28CB-A56F-4740-FB4AEBD32E07}"/>
              </a:ext>
            </a:extLst>
          </p:cNvPr>
          <p:cNvSpPr>
            <a:spLocks noGrp="1" noChangeArrowheads="1"/>
          </p:cNvSpPr>
          <p:nvPr>
            <p:ph type="sldNum" sz="quarter" idx="12"/>
          </p:nvPr>
        </p:nvSpPr>
        <p:spPr>
          <a:ln/>
        </p:spPr>
        <p:txBody>
          <a:bodyPr/>
          <a:lstStyle>
            <a:lvl1pPr>
              <a:defRPr/>
            </a:lvl1pPr>
          </a:lstStyle>
          <a:p>
            <a:fld id="{CE4977C5-EBBC-3B40-BE8E-50F2FB2D51E7}" type="slidenum">
              <a:rPr lang="fr-FR" altLang="fr-FR"/>
              <a:pPr/>
              <a:t>‹N°›</a:t>
            </a:fld>
            <a:endParaRPr lang="fr-FR" altLang="fr-FR"/>
          </a:p>
        </p:txBody>
      </p:sp>
    </p:spTree>
    <p:extLst>
      <p:ext uri="{BB962C8B-B14F-4D97-AF65-F5344CB8AC3E}">
        <p14:creationId xmlns:p14="http://schemas.microsoft.com/office/powerpoint/2010/main" val="190779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81B321A-2BE0-B837-C6DF-9909A6FA9E0D}"/>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39F53112-A6F4-FDA7-817E-B19058B4A85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F5855F11-4691-9A8A-7814-0EB0267460AB}"/>
              </a:ext>
            </a:extLst>
          </p:cNvPr>
          <p:cNvSpPr>
            <a:spLocks noGrp="1" noChangeArrowheads="1"/>
          </p:cNvSpPr>
          <p:nvPr>
            <p:ph type="sldNum" sz="quarter" idx="12"/>
          </p:nvPr>
        </p:nvSpPr>
        <p:spPr>
          <a:ln/>
        </p:spPr>
        <p:txBody>
          <a:bodyPr/>
          <a:lstStyle>
            <a:lvl1pPr>
              <a:defRPr/>
            </a:lvl1pPr>
          </a:lstStyle>
          <a:p>
            <a:fld id="{F46E24FF-68E6-D748-9F43-35D7420656A3}" type="slidenum">
              <a:rPr lang="fr-FR" altLang="fr-FR"/>
              <a:pPr/>
              <a:t>‹N°›</a:t>
            </a:fld>
            <a:endParaRPr lang="fr-FR" altLang="fr-FR"/>
          </a:p>
        </p:txBody>
      </p:sp>
    </p:spTree>
    <p:extLst>
      <p:ext uri="{BB962C8B-B14F-4D97-AF65-F5344CB8AC3E}">
        <p14:creationId xmlns:p14="http://schemas.microsoft.com/office/powerpoint/2010/main" val="271071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et modifiez le titre</a:t>
            </a:r>
          </a:p>
        </p:txBody>
      </p:sp>
      <p:sp>
        <p:nvSpPr>
          <p:cNvPr id="3" name="Espace réservé du tableau 2"/>
          <p:cNvSpPr>
            <a:spLocks noGrp="1"/>
          </p:cNvSpPr>
          <p:nvPr>
            <p:ph type="tbl" idx="1"/>
          </p:nvPr>
        </p:nvSpPr>
        <p:spPr>
          <a:xfrm>
            <a:off x="685800" y="1981200"/>
            <a:ext cx="7772400" cy="4114800"/>
          </a:xfrm>
        </p:spPr>
        <p:txBody>
          <a:bodyPr/>
          <a:lstStyle/>
          <a:p>
            <a:pPr lvl="0"/>
            <a:endParaRPr lang="fr-FR" noProof="0"/>
          </a:p>
        </p:txBody>
      </p:sp>
      <p:sp>
        <p:nvSpPr>
          <p:cNvPr id="4" name="Rectangle 4">
            <a:extLst>
              <a:ext uri="{FF2B5EF4-FFF2-40B4-BE49-F238E27FC236}">
                <a16:creationId xmlns:a16="http://schemas.microsoft.com/office/drawing/2014/main" id="{83E68E58-9FFB-6C2C-5173-6066D890C5E1}"/>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97BA558-EA56-33E9-8CB8-FB95DB825322}"/>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328CA8FB-2DB9-9DE9-F309-ABC0DA71A8DB}"/>
              </a:ext>
            </a:extLst>
          </p:cNvPr>
          <p:cNvSpPr>
            <a:spLocks noGrp="1" noChangeArrowheads="1"/>
          </p:cNvSpPr>
          <p:nvPr>
            <p:ph type="sldNum" sz="quarter" idx="12"/>
          </p:nvPr>
        </p:nvSpPr>
        <p:spPr>
          <a:ln/>
        </p:spPr>
        <p:txBody>
          <a:bodyPr/>
          <a:lstStyle>
            <a:lvl1pPr>
              <a:defRPr/>
            </a:lvl1pPr>
          </a:lstStyle>
          <a:p>
            <a:fld id="{AD618798-4C26-6249-831E-B3A31B9A0CA0}" type="slidenum">
              <a:rPr lang="fr-FR" altLang="fr-FR"/>
              <a:pPr/>
              <a:t>‹N°›</a:t>
            </a:fld>
            <a:endParaRPr lang="fr-FR" altLang="fr-FR"/>
          </a:p>
        </p:txBody>
      </p:sp>
    </p:spTree>
    <p:extLst>
      <p:ext uri="{BB962C8B-B14F-4D97-AF65-F5344CB8AC3E}">
        <p14:creationId xmlns:p14="http://schemas.microsoft.com/office/powerpoint/2010/main" val="91168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840919-5F49-6A4A-A5C2-FE4DE3B5AD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47145"/>
            <a:ext cx="7825740" cy="431800"/>
          </a:xfrm>
          <a:prstGeom prst="rect">
            <a:avLst/>
          </a:prstGeom>
        </p:spPr>
      </p:pic>
      <p:sp>
        <p:nvSpPr>
          <p:cNvPr id="2" name="Title 1">
            <a:extLst>
              <a:ext uri="{FF2B5EF4-FFF2-40B4-BE49-F238E27FC236}">
                <a16:creationId xmlns:a16="http://schemas.microsoft.com/office/drawing/2014/main" id="{8BB3EEE2-19D9-6641-9C2E-23AF688784DE}"/>
              </a:ext>
            </a:extLst>
          </p:cNvPr>
          <p:cNvSpPr>
            <a:spLocks noGrp="1"/>
          </p:cNvSpPr>
          <p:nvPr>
            <p:ph type="title"/>
          </p:nvPr>
        </p:nvSpPr>
        <p:spPr>
          <a:xfrm>
            <a:off x="0" y="297258"/>
            <a:ext cx="6480810" cy="767557"/>
          </a:xfrm>
        </p:spPr>
        <p:txBody>
          <a:bodyPr anchor="b" anchorCtr="0">
            <a:noAutofit/>
          </a:bodyPr>
          <a:lstStyle>
            <a:lvl1pPr algn="l">
              <a:defRPr sz="3200" b="1" i="0">
                <a:solidFill>
                  <a:srgbClr val="BF0000"/>
                </a:solidFill>
                <a:latin typeface="Calibri Light" panose="020F0302020204030204" pitchFamily="34" charset="0"/>
                <a:cs typeface="Calibri Light" panose="020F030202020403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7AF8DE3-8828-F845-AAA3-A7D67EFE50C2}"/>
              </a:ext>
            </a:extLst>
          </p:cNvPr>
          <p:cNvSpPr>
            <a:spLocks noGrp="1"/>
          </p:cNvSpPr>
          <p:nvPr>
            <p:ph idx="1"/>
          </p:nvPr>
        </p:nvSpPr>
        <p:spPr>
          <a:xfrm>
            <a:off x="628650" y="1615860"/>
            <a:ext cx="7886700" cy="4561105"/>
          </a:xfrm>
        </p:spPr>
        <p:txBody>
          <a:bodyPr/>
          <a:lstStyle>
            <a:lvl1pPr>
              <a:defRPr sz="165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135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2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2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2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0881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5C53CE6C-C4F0-D322-A100-5CB13337FA0C}"/>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35B7095-897F-F2CE-8122-875D6830B83D}"/>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57295F2F-1CD7-1FC5-1C00-4815305F8DFA}"/>
              </a:ext>
            </a:extLst>
          </p:cNvPr>
          <p:cNvSpPr>
            <a:spLocks noGrp="1" noChangeArrowheads="1"/>
          </p:cNvSpPr>
          <p:nvPr>
            <p:ph type="sldNum" sz="quarter" idx="12"/>
          </p:nvPr>
        </p:nvSpPr>
        <p:spPr>
          <a:ln/>
        </p:spPr>
        <p:txBody>
          <a:bodyPr/>
          <a:lstStyle>
            <a:lvl1pPr>
              <a:defRPr/>
            </a:lvl1pPr>
          </a:lstStyle>
          <a:p>
            <a:fld id="{AA84F607-E65B-AC4E-ADAE-BEE6EB33D598}" type="slidenum">
              <a:rPr lang="fr-FR" altLang="fr-FR"/>
              <a:pPr/>
              <a:t>‹N°›</a:t>
            </a:fld>
            <a:endParaRPr lang="fr-FR" altLang="fr-FR"/>
          </a:p>
        </p:txBody>
      </p:sp>
    </p:spTree>
    <p:extLst>
      <p:ext uri="{BB962C8B-B14F-4D97-AF65-F5344CB8AC3E}">
        <p14:creationId xmlns:p14="http://schemas.microsoft.com/office/powerpoint/2010/main" val="112036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44BF6D67-FB19-EE3F-C6DA-10F498A61585}"/>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38ABB65D-07BE-290C-AFB7-D9012483F05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C1AAC3E6-D20F-2FEF-977C-DAE0BB59AD83}"/>
              </a:ext>
            </a:extLst>
          </p:cNvPr>
          <p:cNvSpPr>
            <a:spLocks noGrp="1" noChangeArrowheads="1"/>
          </p:cNvSpPr>
          <p:nvPr>
            <p:ph type="sldNum" sz="quarter" idx="12"/>
          </p:nvPr>
        </p:nvSpPr>
        <p:spPr>
          <a:ln/>
        </p:spPr>
        <p:txBody>
          <a:bodyPr/>
          <a:lstStyle>
            <a:lvl1pPr>
              <a:defRPr/>
            </a:lvl1pPr>
          </a:lstStyle>
          <a:p>
            <a:fld id="{B1015486-8BDD-124E-B883-1398C2914DA8}" type="slidenum">
              <a:rPr lang="fr-FR" altLang="fr-FR"/>
              <a:pPr/>
              <a:t>‹N°›</a:t>
            </a:fld>
            <a:endParaRPr lang="fr-FR" altLang="fr-FR"/>
          </a:p>
        </p:txBody>
      </p:sp>
    </p:spTree>
    <p:extLst>
      <p:ext uri="{BB962C8B-B14F-4D97-AF65-F5344CB8AC3E}">
        <p14:creationId xmlns:p14="http://schemas.microsoft.com/office/powerpoint/2010/main" val="362314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AA07E1C5-0BF2-3D94-AF8F-A11EBA29542E}"/>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723DF552-0172-3529-5266-9B465A1DE72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31B6AFE3-7CF2-9B83-444F-AD2206FC2B38}"/>
              </a:ext>
            </a:extLst>
          </p:cNvPr>
          <p:cNvSpPr>
            <a:spLocks noGrp="1" noChangeArrowheads="1"/>
          </p:cNvSpPr>
          <p:nvPr>
            <p:ph type="sldNum" sz="quarter" idx="12"/>
          </p:nvPr>
        </p:nvSpPr>
        <p:spPr>
          <a:ln/>
        </p:spPr>
        <p:txBody>
          <a:bodyPr/>
          <a:lstStyle>
            <a:lvl1pPr>
              <a:defRPr/>
            </a:lvl1pPr>
          </a:lstStyle>
          <a:p>
            <a:fld id="{99FD350D-30B4-4A4B-B7AD-D5348F9BB05E}" type="slidenum">
              <a:rPr lang="fr-FR" altLang="fr-FR"/>
              <a:pPr/>
              <a:t>‹N°›</a:t>
            </a:fld>
            <a:endParaRPr lang="fr-FR" altLang="fr-FR"/>
          </a:p>
        </p:txBody>
      </p:sp>
    </p:spTree>
    <p:extLst>
      <p:ext uri="{BB962C8B-B14F-4D97-AF65-F5344CB8AC3E}">
        <p14:creationId xmlns:p14="http://schemas.microsoft.com/office/powerpoint/2010/main" val="226490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34497911-4A2A-8FE3-DB7E-D2A87E08BF5E}"/>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B28DF1EB-E68E-5948-DA6C-60F5C56B3CF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45C76D96-E574-21E9-254B-CD442AD6BC4E}"/>
              </a:ext>
            </a:extLst>
          </p:cNvPr>
          <p:cNvSpPr>
            <a:spLocks noGrp="1" noChangeArrowheads="1"/>
          </p:cNvSpPr>
          <p:nvPr>
            <p:ph type="sldNum" sz="quarter" idx="12"/>
          </p:nvPr>
        </p:nvSpPr>
        <p:spPr>
          <a:ln/>
        </p:spPr>
        <p:txBody>
          <a:bodyPr/>
          <a:lstStyle>
            <a:lvl1pPr>
              <a:defRPr/>
            </a:lvl1pPr>
          </a:lstStyle>
          <a:p>
            <a:fld id="{1BD4F7B5-BDA0-4F46-B35B-C8BB7B9A227B}" type="slidenum">
              <a:rPr lang="fr-FR" altLang="fr-FR"/>
              <a:pPr/>
              <a:t>‹N°›</a:t>
            </a:fld>
            <a:endParaRPr lang="fr-FR" altLang="fr-FR"/>
          </a:p>
        </p:txBody>
      </p:sp>
    </p:spTree>
    <p:extLst>
      <p:ext uri="{BB962C8B-B14F-4D97-AF65-F5344CB8AC3E}">
        <p14:creationId xmlns:p14="http://schemas.microsoft.com/office/powerpoint/2010/main" val="143922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a:extLst>
              <a:ext uri="{FF2B5EF4-FFF2-40B4-BE49-F238E27FC236}">
                <a16:creationId xmlns:a16="http://schemas.microsoft.com/office/drawing/2014/main" id="{D84C7463-E160-FE95-8535-618AC562139B}"/>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B5358690-3224-193E-9C72-B47C247DAEB1}"/>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4E77F142-CC5A-2B6C-A9EE-E4B436A3A595}"/>
              </a:ext>
            </a:extLst>
          </p:cNvPr>
          <p:cNvSpPr>
            <a:spLocks noGrp="1" noChangeArrowheads="1"/>
          </p:cNvSpPr>
          <p:nvPr>
            <p:ph type="sldNum" sz="quarter" idx="12"/>
          </p:nvPr>
        </p:nvSpPr>
        <p:spPr>
          <a:ln/>
        </p:spPr>
        <p:txBody>
          <a:bodyPr/>
          <a:lstStyle>
            <a:lvl1pPr>
              <a:defRPr/>
            </a:lvl1pPr>
          </a:lstStyle>
          <a:p>
            <a:fld id="{FA635266-E9C5-6744-AF60-19B78CEAE1DE}" type="slidenum">
              <a:rPr lang="fr-FR" altLang="fr-FR"/>
              <a:pPr/>
              <a:t>‹N°›</a:t>
            </a:fld>
            <a:endParaRPr lang="fr-FR" altLang="fr-FR"/>
          </a:p>
        </p:txBody>
      </p:sp>
    </p:spTree>
    <p:extLst>
      <p:ext uri="{BB962C8B-B14F-4D97-AF65-F5344CB8AC3E}">
        <p14:creationId xmlns:p14="http://schemas.microsoft.com/office/powerpoint/2010/main" val="112196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39C603-C1E5-3587-F5C4-B79ABFEC5C4E}"/>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BC0C5A06-4210-3D0B-0677-E9AC3AA56ACC}"/>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17DF13B9-BFF1-90D7-DDEF-60A08887C38B}"/>
              </a:ext>
            </a:extLst>
          </p:cNvPr>
          <p:cNvSpPr>
            <a:spLocks noGrp="1" noChangeArrowheads="1"/>
          </p:cNvSpPr>
          <p:nvPr>
            <p:ph type="sldNum" sz="quarter" idx="12"/>
          </p:nvPr>
        </p:nvSpPr>
        <p:spPr>
          <a:ln/>
        </p:spPr>
        <p:txBody>
          <a:bodyPr/>
          <a:lstStyle>
            <a:lvl1pPr>
              <a:defRPr/>
            </a:lvl1pPr>
          </a:lstStyle>
          <a:p>
            <a:fld id="{F9EAEFCC-9549-394B-8C30-97348CA35616}" type="slidenum">
              <a:rPr lang="fr-FR" altLang="fr-FR"/>
              <a:pPr/>
              <a:t>‹N°›</a:t>
            </a:fld>
            <a:endParaRPr lang="fr-FR" altLang="fr-FR"/>
          </a:p>
        </p:txBody>
      </p:sp>
    </p:spTree>
    <p:extLst>
      <p:ext uri="{BB962C8B-B14F-4D97-AF65-F5344CB8AC3E}">
        <p14:creationId xmlns:p14="http://schemas.microsoft.com/office/powerpoint/2010/main" val="304401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45489207-76A7-907A-3363-C932031125D3}"/>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5C856FAB-E330-F44A-EE74-272E7DA9565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0D417850-1353-7471-AE0D-8A1827D4D853}"/>
              </a:ext>
            </a:extLst>
          </p:cNvPr>
          <p:cNvSpPr>
            <a:spLocks noGrp="1" noChangeArrowheads="1"/>
          </p:cNvSpPr>
          <p:nvPr>
            <p:ph type="sldNum" sz="quarter" idx="12"/>
          </p:nvPr>
        </p:nvSpPr>
        <p:spPr>
          <a:ln/>
        </p:spPr>
        <p:txBody>
          <a:bodyPr/>
          <a:lstStyle>
            <a:lvl1pPr>
              <a:defRPr/>
            </a:lvl1pPr>
          </a:lstStyle>
          <a:p>
            <a:fld id="{0329031A-AD0D-054E-B5F2-81AF0576A961}" type="slidenum">
              <a:rPr lang="fr-FR" altLang="fr-FR"/>
              <a:pPr/>
              <a:t>‹N°›</a:t>
            </a:fld>
            <a:endParaRPr lang="fr-FR" altLang="fr-FR"/>
          </a:p>
        </p:txBody>
      </p:sp>
    </p:spTree>
    <p:extLst>
      <p:ext uri="{BB962C8B-B14F-4D97-AF65-F5344CB8AC3E}">
        <p14:creationId xmlns:p14="http://schemas.microsoft.com/office/powerpoint/2010/main" val="425041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2E019A52-0AE6-950E-B34B-48E6756DB9CB}"/>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B71F7158-97E4-2FF8-6E73-84ED82C380F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5C6B41A8-8B30-5F76-8C8F-434AFBE6706A}"/>
              </a:ext>
            </a:extLst>
          </p:cNvPr>
          <p:cNvSpPr>
            <a:spLocks noGrp="1" noChangeArrowheads="1"/>
          </p:cNvSpPr>
          <p:nvPr>
            <p:ph type="sldNum" sz="quarter" idx="12"/>
          </p:nvPr>
        </p:nvSpPr>
        <p:spPr>
          <a:ln/>
        </p:spPr>
        <p:txBody>
          <a:bodyPr/>
          <a:lstStyle>
            <a:lvl1pPr>
              <a:defRPr/>
            </a:lvl1pPr>
          </a:lstStyle>
          <a:p>
            <a:fld id="{7FA932FB-7836-5D45-B0F9-F4EC8C492B32}" type="slidenum">
              <a:rPr lang="fr-FR" altLang="fr-FR"/>
              <a:pPr/>
              <a:t>‹N°›</a:t>
            </a:fld>
            <a:endParaRPr lang="fr-FR" altLang="fr-FR"/>
          </a:p>
        </p:txBody>
      </p:sp>
    </p:spTree>
    <p:extLst>
      <p:ext uri="{BB962C8B-B14F-4D97-AF65-F5344CB8AC3E}">
        <p14:creationId xmlns:p14="http://schemas.microsoft.com/office/powerpoint/2010/main" val="277549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65BDCA-8E50-F636-3297-EEABCB18F20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Rectangle 3">
            <a:extLst>
              <a:ext uri="{FF2B5EF4-FFF2-40B4-BE49-F238E27FC236}">
                <a16:creationId xmlns:a16="http://schemas.microsoft.com/office/drawing/2014/main" id="{620AACDA-0F7C-8D97-0AD9-985C73141E6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5E87ACF0-CD05-4FC3-35AD-F67DC2DAFE1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fr-FR"/>
          </a:p>
        </p:txBody>
      </p:sp>
      <p:sp>
        <p:nvSpPr>
          <p:cNvPr id="1029" name="Rectangle 5">
            <a:extLst>
              <a:ext uri="{FF2B5EF4-FFF2-40B4-BE49-F238E27FC236}">
                <a16:creationId xmlns:a16="http://schemas.microsoft.com/office/drawing/2014/main" id="{78F3A51B-C003-6F5F-61A3-E82F0BB38E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fr-FR"/>
          </a:p>
        </p:txBody>
      </p:sp>
      <p:sp>
        <p:nvSpPr>
          <p:cNvPr id="1030" name="Rectangle 6">
            <a:extLst>
              <a:ext uri="{FF2B5EF4-FFF2-40B4-BE49-F238E27FC236}">
                <a16:creationId xmlns:a16="http://schemas.microsoft.com/office/drawing/2014/main" id="{F1A2C49E-5D2E-2AE2-18F6-38EDE10F83F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8FA9308-BD16-804B-B776-61CC462ECCE9}" type="slidenum">
              <a:rPr lang="fr-FR" altLang="fr-FR"/>
              <a:pPr/>
              <a:t>‹N°›</a:t>
            </a:fld>
            <a:endParaRPr lang="fr-FR" alt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pitchFamily="-107"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FC6A7E5D-1177-3A79-792E-F6D289FEAB4A}"/>
              </a:ext>
            </a:extLst>
          </p:cNvPr>
          <p:cNvSpPr>
            <a:spLocks noGrp="1" noChangeArrowheads="1"/>
          </p:cNvSpPr>
          <p:nvPr>
            <p:ph type="ctrTitle"/>
          </p:nvPr>
        </p:nvSpPr>
        <p:spPr>
          <a:xfrm>
            <a:off x="838200" y="1676400"/>
            <a:ext cx="7772400" cy="1143000"/>
          </a:xfrm>
        </p:spPr>
        <p:txBody>
          <a:bodyPr/>
          <a:lstStyle/>
          <a:p>
            <a:pPr eaLnBrk="1" hangingPunct="1"/>
            <a:r>
              <a:rPr lang="fr-FR" altLang="fr-FR"/>
              <a:t>Nouveautés dans les syndromes myélodysplasiques</a:t>
            </a:r>
          </a:p>
        </p:txBody>
      </p:sp>
      <p:sp>
        <p:nvSpPr>
          <p:cNvPr id="15362" name="Rectangle 3">
            <a:extLst>
              <a:ext uri="{FF2B5EF4-FFF2-40B4-BE49-F238E27FC236}">
                <a16:creationId xmlns:a16="http://schemas.microsoft.com/office/drawing/2014/main" id="{10790544-1EA9-D55C-B744-A3DF27E61207}"/>
              </a:ext>
            </a:extLst>
          </p:cNvPr>
          <p:cNvSpPr>
            <a:spLocks noGrp="1" noChangeArrowheads="1"/>
          </p:cNvSpPr>
          <p:nvPr>
            <p:ph type="subTitle" idx="1"/>
          </p:nvPr>
        </p:nvSpPr>
        <p:spPr/>
        <p:txBody>
          <a:bodyPr/>
          <a:lstStyle/>
          <a:p>
            <a:pPr eaLnBrk="1" hangingPunct="1"/>
            <a:r>
              <a:rPr lang="fr-FR" altLang="fr-FR" sz="2000" dirty="0"/>
              <a:t>Pierre FENAUX, </a:t>
            </a:r>
          </a:p>
          <a:p>
            <a:pPr eaLnBrk="1" hangingPunct="1"/>
            <a:r>
              <a:rPr lang="fr-FR" altLang="fr-FR" sz="2000" dirty="0" err="1"/>
              <a:t>Hopital</a:t>
            </a:r>
            <a:r>
              <a:rPr lang="fr-FR" altLang="fr-FR" sz="2000" dirty="0"/>
              <a:t> St Louis  Université Paris Cité  et GFM</a:t>
            </a:r>
          </a:p>
          <a:p>
            <a:pPr eaLnBrk="1" hangingPunct="1"/>
            <a:r>
              <a:rPr lang="fr-FR" altLang="fr-FR" sz="2000" dirty="0"/>
              <a:t>2022</a:t>
            </a:r>
          </a:p>
          <a:p>
            <a:pPr eaLnBrk="1" hangingPunct="1"/>
            <a:endParaRPr lang="fr-FR" altLang="fr-FR" sz="2000" dirty="0"/>
          </a:p>
          <a:p>
            <a:pPr eaLnBrk="1" hangingPunct="1"/>
            <a:endParaRPr lang="fr-FR" altLang="fr-FR" sz="2000" dirty="0"/>
          </a:p>
        </p:txBody>
      </p:sp>
      <p:pic>
        <p:nvPicPr>
          <p:cNvPr id="15363" name="Picture 6">
            <a:extLst>
              <a:ext uri="{FF2B5EF4-FFF2-40B4-BE49-F238E27FC236}">
                <a16:creationId xmlns:a16="http://schemas.microsoft.com/office/drawing/2014/main" id="{C4D8A7CF-0674-2288-BF54-C256DD4DF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15888"/>
            <a:ext cx="226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a:extLst>
              <a:ext uri="{FF2B5EF4-FFF2-40B4-BE49-F238E27FC236}">
                <a16:creationId xmlns:a16="http://schemas.microsoft.com/office/drawing/2014/main" id="{2FDB0AB2-2DE2-1C97-3E93-C64E34AEC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450" y="115888"/>
            <a:ext cx="2749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photo-SLS">
            <a:extLst>
              <a:ext uri="{FF2B5EF4-FFF2-40B4-BE49-F238E27FC236}">
                <a16:creationId xmlns:a16="http://schemas.microsoft.com/office/drawing/2014/main" id="{B08F6C2D-3BD6-6194-4077-5D89B1C87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5373688"/>
            <a:ext cx="188595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3">
            <a:extLst>
              <a:ext uri="{FF2B5EF4-FFF2-40B4-BE49-F238E27FC236}">
                <a16:creationId xmlns:a16="http://schemas.microsoft.com/office/drawing/2014/main" id="{24E347AA-BF5B-7331-6D52-B07A3A815091}"/>
              </a:ext>
            </a:extLst>
          </p:cNvPr>
          <p:cNvSpPr>
            <a:spLocks noGrp="1"/>
          </p:cNvSpPr>
          <p:nvPr>
            <p:ph type="title"/>
          </p:nvPr>
        </p:nvSpPr>
        <p:spPr/>
        <p:txBody>
          <a:bodyPr/>
          <a:lstStyle/>
          <a:p>
            <a:r>
              <a:rPr lang="fr-FR" altLang="fr-FR" sz="3600"/>
              <a:t>Mutations des  gènes dans les SMD</a:t>
            </a:r>
          </a:p>
        </p:txBody>
      </p:sp>
      <p:sp>
        <p:nvSpPr>
          <p:cNvPr id="25602" name="Espace réservé du contenu 4">
            <a:extLst>
              <a:ext uri="{FF2B5EF4-FFF2-40B4-BE49-F238E27FC236}">
                <a16:creationId xmlns:a16="http://schemas.microsoft.com/office/drawing/2014/main" id="{A067AFF9-767F-AA00-1B72-EB7806B82D67}"/>
              </a:ext>
            </a:extLst>
          </p:cNvPr>
          <p:cNvSpPr>
            <a:spLocks noGrp="1"/>
          </p:cNvSpPr>
          <p:nvPr>
            <p:ph idx="1"/>
          </p:nvPr>
        </p:nvSpPr>
        <p:spPr>
          <a:xfrm>
            <a:off x="684213" y="1773238"/>
            <a:ext cx="7772400" cy="4114800"/>
          </a:xfrm>
        </p:spPr>
        <p:txBody>
          <a:bodyPr/>
          <a:lstStyle/>
          <a:p>
            <a:r>
              <a:rPr lang="fr-FR" altLang="fr-FR"/>
              <a:t>Gènes impliqués dans la régulation « épigénétique »: </a:t>
            </a:r>
            <a:r>
              <a:rPr lang="fr-FR" altLang="fr-FR">
                <a:solidFill>
                  <a:srgbClr val="FFFF00"/>
                </a:solidFill>
              </a:rPr>
              <a:t>TET 2, ASXL1</a:t>
            </a:r>
            <a:r>
              <a:rPr lang="fr-FR" altLang="fr-FR"/>
              <a:t>, </a:t>
            </a:r>
            <a:r>
              <a:rPr lang="fr-FR" altLang="fr-FR">
                <a:solidFill>
                  <a:srgbClr val="FFFF00"/>
                </a:solidFill>
              </a:rPr>
              <a:t>IDH1,IDH2</a:t>
            </a:r>
          </a:p>
          <a:p>
            <a:endParaRPr lang="fr-FR" altLang="fr-FR"/>
          </a:p>
          <a:p>
            <a:r>
              <a:rPr lang="fr-FR" altLang="fr-FR"/>
              <a:t>Gènes impliqués dans la production de  l’ARN messager (« spliceosome »): </a:t>
            </a:r>
            <a:r>
              <a:rPr lang="fr-FR" altLang="fr-FR">
                <a:solidFill>
                  <a:srgbClr val="FFFF00"/>
                </a:solidFill>
              </a:rPr>
              <a:t>SF3B1, SRSF2</a:t>
            </a:r>
          </a:p>
          <a:p>
            <a:endParaRPr lang="fr-FR" altLang="fr-FR"/>
          </a:p>
          <a:p>
            <a:r>
              <a:rPr lang="fr-FR" altLang="fr-FR"/>
              <a:t>Autres: </a:t>
            </a:r>
            <a:r>
              <a:rPr lang="fr-FR" altLang="fr-FR">
                <a:solidFill>
                  <a:srgbClr val="FFFF00"/>
                </a:solidFill>
              </a:rPr>
              <a:t>TP 53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3">
            <a:extLst>
              <a:ext uri="{FF2B5EF4-FFF2-40B4-BE49-F238E27FC236}">
                <a16:creationId xmlns:a16="http://schemas.microsoft.com/office/drawing/2014/main" id="{38D32337-70A1-0132-C188-B566D76A6D7F}"/>
              </a:ext>
            </a:extLst>
          </p:cNvPr>
          <p:cNvSpPr>
            <a:spLocks noGrp="1"/>
          </p:cNvSpPr>
          <p:nvPr>
            <p:ph type="title"/>
          </p:nvPr>
        </p:nvSpPr>
        <p:spPr>
          <a:xfrm>
            <a:off x="684213" y="333375"/>
            <a:ext cx="7772400" cy="1143000"/>
          </a:xfrm>
        </p:spPr>
        <p:txBody>
          <a:bodyPr/>
          <a:lstStyle/>
          <a:p>
            <a:r>
              <a:rPr lang="fr-FR" altLang="fr-FR" sz="3600"/>
              <a:t>Intérêt de l’étude des mutations gèniques </a:t>
            </a:r>
            <a:r>
              <a:rPr lang="fr-FR" altLang="fr-FR" sz="2800"/>
              <a:t>(généralement par méthodes de séquençage haut débit –</a:t>
            </a:r>
            <a:r>
              <a:rPr lang="fr-FR" altLang="fr-FR" sz="2800">
                <a:solidFill>
                  <a:srgbClr val="FF6600"/>
                </a:solidFill>
              </a:rPr>
              <a:t>NGS</a:t>
            </a:r>
            <a:r>
              <a:rPr lang="fr-FR" altLang="fr-FR" sz="2800">
                <a:solidFill>
                  <a:srgbClr val="FFFF00"/>
                </a:solidFill>
              </a:rPr>
              <a:t>)</a:t>
            </a:r>
          </a:p>
        </p:txBody>
      </p:sp>
      <p:sp>
        <p:nvSpPr>
          <p:cNvPr id="26626" name="Espace réservé du contenu 4">
            <a:extLst>
              <a:ext uri="{FF2B5EF4-FFF2-40B4-BE49-F238E27FC236}">
                <a16:creationId xmlns:a16="http://schemas.microsoft.com/office/drawing/2014/main" id="{F293F6F5-D367-6054-1A79-A4D534DFA682}"/>
              </a:ext>
            </a:extLst>
          </p:cNvPr>
          <p:cNvSpPr>
            <a:spLocks noGrp="1"/>
          </p:cNvSpPr>
          <p:nvPr>
            <p:ph idx="1"/>
          </p:nvPr>
        </p:nvSpPr>
        <p:spPr/>
        <p:txBody>
          <a:bodyPr/>
          <a:lstStyle/>
          <a:p>
            <a:r>
              <a:rPr lang="fr-FR" altLang="fr-FR">
                <a:solidFill>
                  <a:srgbClr val="FFFF00"/>
                </a:solidFill>
              </a:rPr>
              <a:t>Pour le diagnostic</a:t>
            </a:r>
          </a:p>
          <a:p>
            <a:r>
              <a:rPr lang="fr-FR" altLang="fr-FR">
                <a:solidFill>
                  <a:srgbClr val="FFFF00"/>
                </a:solidFill>
              </a:rPr>
              <a:t>Pour le pronostic</a:t>
            </a:r>
          </a:p>
          <a:p>
            <a:pPr lvl="1"/>
            <a:r>
              <a:rPr lang="fr-FR" altLang="fr-FR">
                <a:solidFill>
                  <a:srgbClr val="FF0000"/>
                </a:solidFill>
              </a:rPr>
              <a:t>SF3B1</a:t>
            </a:r>
            <a:r>
              <a:rPr lang="fr-FR" altLang="fr-FR"/>
              <a:t> surtout si isolé, de bon pronostic (ARSI)</a:t>
            </a:r>
          </a:p>
          <a:p>
            <a:pPr lvl="1"/>
            <a:r>
              <a:rPr lang="fr-FR" altLang="fr-FR"/>
              <a:t>Autres (surtout si plusieurs, plus défavorables)</a:t>
            </a:r>
          </a:p>
          <a:p>
            <a:pPr lvl="1"/>
            <a:r>
              <a:rPr lang="fr-FR" altLang="fr-FR">
                <a:solidFill>
                  <a:srgbClr val="FF0000"/>
                </a:solidFill>
              </a:rPr>
              <a:t>TP 53  </a:t>
            </a:r>
            <a:r>
              <a:rPr lang="fr-FR" altLang="fr-FR"/>
              <a:t>de mauvais pronostic  (notamment dans les SMD avec del 5q isolée)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80AACB4D-DB9B-8034-722F-ADBEADF5D559}"/>
              </a:ext>
            </a:extLst>
          </p:cNvPr>
          <p:cNvSpPr>
            <a:spLocks noGrp="1"/>
          </p:cNvSpPr>
          <p:nvPr>
            <p:ph type="title"/>
          </p:nvPr>
        </p:nvSpPr>
        <p:spPr/>
        <p:txBody>
          <a:bodyPr/>
          <a:lstStyle/>
          <a:p>
            <a:r>
              <a:rPr lang="fr-FR" altLang="fr-FR" dirty="0"/>
              <a:t>SMD en 2022</a:t>
            </a:r>
          </a:p>
        </p:txBody>
      </p:sp>
      <p:sp>
        <p:nvSpPr>
          <p:cNvPr id="27651" name="Espace réservé du contenu 2">
            <a:extLst>
              <a:ext uri="{FF2B5EF4-FFF2-40B4-BE49-F238E27FC236}">
                <a16:creationId xmlns:a16="http://schemas.microsoft.com/office/drawing/2014/main" id="{D7CDBAB8-6CB3-0516-5A00-A71AF418C435}"/>
              </a:ext>
            </a:extLst>
          </p:cNvPr>
          <p:cNvSpPr>
            <a:spLocks noGrp="1"/>
          </p:cNvSpPr>
          <p:nvPr>
            <p:ph idx="1"/>
          </p:nvPr>
        </p:nvSpPr>
        <p:spPr/>
        <p:txBody>
          <a:bodyPr/>
          <a:lstStyle/>
          <a:p>
            <a:r>
              <a:rPr lang="fr-FR" altLang="fr-FR"/>
              <a:t>Biologie</a:t>
            </a:r>
          </a:p>
          <a:p>
            <a:r>
              <a:rPr lang="fr-FR" altLang="fr-FR">
                <a:solidFill>
                  <a:srgbClr val="FFFF00"/>
                </a:solidFill>
              </a:rP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3B9D8647-1B2E-36C6-2073-CDEA7AFC4603}"/>
              </a:ext>
            </a:extLst>
          </p:cNvPr>
          <p:cNvSpPr>
            <a:spLocks noGrp="1" noChangeArrowheads="1"/>
          </p:cNvSpPr>
          <p:nvPr>
            <p:ph type="title"/>
          </p:nvPr>
        </p:nvSpPr>
        <p:spPr/>
        <p:txBody>
          <a:bodyPr/>
          <a:lstStyle/>
          <a:p>
            <a:r>
              <a:rPr lang="fr-FR" altLang="fr-FR"/>
              <a:t>SMD:diagnostic positif</a:t>
            </a:r>
          </a:p>
        </p:txBody>
      </p:sp>
      <p:sp>
        <p:nvSpPr>
          <p:cNvPr id="28674" name="Rectangle 3">
            <a:extLst>
              <a:ext uri="{FF2B5EF4-FFF2-40B4-BE49-F238E27FC236}">
                <a16:creationId xmlns:a16="http://schemas.microsoft.com/office/drawing/2014/main" id="{F0CDCAF3-CEFD-F7E4-A71C-FC44FFF96CC2}"/>
              </a:ext>
            </a:extLst>
          </p:cNvPr>
          <p:cNvSpPr>
            <a:spLocks noGrp="1" noChangeArrowheads="1"/>
          </p:cNvSpPr>
          <p:nvPr>
            <p:ph type="body" idx="1"/>
          </p:nvPr>
        </p:nvSpPr>
        <p:spPr/>
        <p:txBody>
          <a:bodyPr/>
          <a:lstStyle/>
          <a:p>
            <a:r>
              <a:rPr lang="fr-FR" altLang="fr-FR">
                <a:solidFill>
                  <a:srgbClr val="FFFF00"/>
                </a:solidFill>
              </a:rPr>
              <a:t>Signes ressentis par le patient: </a:t>
            </a:r>
            <a:r>
              <a:rPr lang="fr-FR" altLang="fr-FR"/>
              <a:t>conséquence des cytopénies</a:t>
            </a:r>
          </a:p>
          <a:p>
            <a:r>
              <a:rPr lang="fr-FR" altLang="fr-FR">
                <a:solidFill>
                  <a:srgbClr val="FFFF00"/>
                </a:solidFill>
              </a:rPr>
              <a:t>Hémogramme: cytopénies</a:t>
            </a:r>
          </a:p>
          <a:p>
            <a:pPr lvl="1"/>
            <a:r>
              <a:rPr lang="fr-FR" altLang="fr-FR" sz="1600"/>
              <a:t>Anémie (macrocytaire arégénérative)</a:t>
            </a:r>
          </a:p>
          <a:p>
            <a:pPr lvl="1"/>
            <a:r>
              <a:rPr lang="fr-FR" altLang="fr-FR" sz="1600"/>
              <a:t>Neutropénie</a:t>
            </a:r>
          </a:p>
          <a:p>
            <a:pPr lvl="1"/>
            <a:r>
              <a:rPr lang="fr-FR" altLang="fr-FR" sz="1600"/>
              <a:t>Thrombopénie</a:t>
            </a:r>
          </a:p>
          <a:p>
            <a:pPr lvl="1"/>
            <a:r>
              <a:rPr lang="fr-FR" altLang="fr-FR" sz="1600"/>
              <a:t>(blastes  circulants, monocytose)</a:t>
            </a:r>
          </a:p>
          <a:p>
            <a:pPr lvl="1"/>
            <a:r>
              <a:rPr lang="fr-FR" altLang="fr-FR" sz="1600"/>
              <a:t>+++ dysmyélopoièse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A909245-30BD-312A-6AAB-C86A5E4FA00D}"/>
              </a:ext>
            </a:extLst>
          </p:cNvPr>
          <p:cNvSpPr>
            <a:spLocks noGrp="1" noChangeArrowheads="1"/>
          </p:cNvSpPr>
          <p:nvPr>
            <p:ph type="title"/>
          </p:nvPr>
        </p:nvSpPr>
        <p:spPr/>
        <p:txBody>
          <a:bodyPr/>
          <a:lstStyle/>
          <a:p>
            <a:r>
              <a:rPr lang="fr-FR" altLang="fr-FR"/>
              <a:t>SMD diagnostic positif</a:t>
            </a:r>
          </a:p>
        </p:txBody>
      </p:sp>
      <p:sp>
        <p:nvSpPr>
          <p:cNvPr id="29698" name="Rectangle 3">
            <a:extLst>
              <a:ext uri="{FF2B5EF4-FFF2-40B4-BE49-F238E27FC236}">
                <a16:creationId xmlns:a16="http://schemas.microsoft.com/office/drawing/2014/main" id="{739E91F9-5C4E-706C-9F08-94D2675ECF93}"/>
              </a:ext>
            </a:extLst>
          </p:cNvPr>
          <p:cNvSpPr>
            <a:spLocks noGrp="1" noChangeArrowheads="1"/>
          </p:cNvSpPr>
          <p:nvPr>
            <p:ph type="body" idx="1"/>
          </p:nvPr>
        </p:nvSpPr>
        <p:spPr>
          <a:xfrm>
            <a:off x="611188" y="1557338"/>
            <a:ext cx="7772400" cy="4114800"/>
          </a:xfrm>
        </p:spPr>
        <p:txBody>
          <a:bodyPr/>
          <a:lstStyle/>
          <a:p>
            <a:endParaRPr lang="fr-FR" altLang="fr-FR"/>
          </a:p>
          <a:p>
            <a:r>
              <a:rPr lang="fr-FR" altLang="fr-FR">
                <a:solidFill>
                  <a:srgbClr val="FFFF00"/>
                </a:solidFill>
              </a:rPr>
              <a:t>Myélogramme</a:t>
            </a:r>
          </a:p>
          <a:p>
            <a:pPr lvl="1"/>
            <a:r>
              <a:rPr lang="fr-FR" altLang="fr-FR" sz="1600"/>
              <a:t>Richesse médullaire élevée</a:t>
            </a:r>
          </a:p>
          <a:p>
            <a:pPr lvl="1"/>
            <a:r>
              <a:rPr lang="fr-FR" altLang="fr-FR" sz="1600"/>
              <a:t>Dysmyélopoièse sur  un  nombre variable de lignées</a:t>
            </a:r>
          </a:p>
          <a:p>
            <a:pPr lvl="1"/>
            <a:r>
              <a:rPr lang="fr-FR" altLang="fr-FR" sz="1600"/>
              <a:t>Évaluer % blastes (B1, B2, B3)</a:t>
            </a:r>
          </a:p>
          <a:p>
            <a:pPr lvl="1"/>
            <a:r>
              <a:rPr lang="fr-FR" altLang="fr-FR" sz="1400"/>
              <a:t>Evaluer % sidéroblastes en couronne</a:t>
            </a:r>
          </a:p>
        </p:txBody>
      </p:sp>
      <p:sp>
        <p:nvSpPr>
          <p:cNvPr id="29699" name="Rectangle 4">
            <a:extLst>
              <a:ext uri="{FF2B5EF4-FFF2-40B4-BE49-F238E27FC236}">
                <a16:creationId xmlns:a16="http://schemas.microsoft.com/office/drawing/2014/main" id="{DB8E836D-7F93-7D95-83C2-91D9F8A50401}"/>
              </a:ext>
            </a:extLst>
          </p:cNvPr>
          <p:cNvSpPr>
            <a:spLocks noChangeArrowheads="1"/>
          </p:cNvSpPr>
          <p:nvPr/>
        </p:nvSpPr>
        <p:spPr bwMode="auto">
          <a:xfrm>
            <a:off x="755650" y="4292600"/>
            <a:ext cx="4583113" cy="169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Tx/>
              <a:buChar char="•"/>
            </a:pPr>
            <a:r>
              <a:rPr lang="fr-FR" altLang="fr-FR" sz="3200">
                <a:solidFill>
                  <a:srgbClr val="FFFF00"/>
                </a:solidFill>
              </a:rPr>
              <a:t>Caryotype</a:t>
            </a:r>
          </a:p>
          <a:p>
            <a:pPr lvl="1" eaLnBrk="1" hangingPunct="1">
              <a:spcBef>
                <a:spcPct val="20000"/>
              </a:spcBef>
              <a:buFontTx/>
              <a:buChar char="•"/>
            </a:pPr>
            <a:r>
              <a:rPr lang="fr-FR" altLang="fr-FR" sz="2000"/>
              <a:t>Anormal 60% des cas</a:t>
            </a:r>
          </a:p>
          <a:p>
            <a:pPr lvl="1" eaLnBrk="1" hangingPunct="1">
              <a:spcBef>
                <a:spcPct val="20000"/>
              </a:spcBef>
              <a:buFontTx/>
              <a:buChar char="•"/>
            </a:pPr>
            <a:r>
              <a:rPr lang="fr-FR" altLang="fr-FR" sz="2000"/>
              <a:t>Del 5q, del 20q, -7,+8, complexe</a:t>
            </a:r>
          </a:p>
          <a:p>
            <a:pPr lvl="1" eaLnBrk="1" hangingPunct="1">
              <a:spcBef>
                <a:spcPct val="20000"/>
              </a:spcBef>
              <a:buFontTx/>
              <a:buChar char="•"/>
            </a:pPr>
            <a:r>
              <a:rPr lang="fr-FR" altLang="fr-FR" sz="2000"/>
              <a:t>Translocations équilibrées  rares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3">
            <a:extLst>
              <a:ext uri="{FF2B5EF4-FFF2-40B4-BE49-F238E27FC236}">
                <a16:creationId xmlns:a16="http://schemas.microsoft.com/office/drawing/2014/main" id="{8A093E9E-796B-A675-247D-F7BCDB7D3D39}"/>
              </a:ext>
            </a:extLst>
          </p:cNvPr>
          <p:cNvSpPr>
            <a:spLocks noGrp="1"/>
          </p:cNvSpPr>
          <p:nvPr>
            <p:ph type="title"/>
          </p:nvPr>
        </p:nvSpPr>
        <p:spPr/>
        <p:txBody>
          <a:bodyPr/>
          <a:lstStyle/>
          <a:p>
            <a:r>
              <a:rPr lang="fr-FR" altLang="fr-FR" sz="3200" dirty="0"/>
              <a:t>Diagnostic des </a:t>
            </a:r>
            <a:r>
              <a:rPr lang="fr-FR" altLang="fr-FR" sz="3200" dirty="0" err="1"/>
              <a:t>SMD:d’autres</a:t>
            </a:r>
            <a:r>
              <a:rPr lang="fr-FR" altLang="fr-FR" sz="3200" dirty="0"/>
              <a:t> examens sont ils nécessaires ?</a:t>
            </a:r>
          </a:p>
        </p:txBody>
      </p:sp>
      <p:sp>
        <p:nvSpPr>
          <p:cNvPr id="31746" name="Espace réservé du contenu 4">
            <a:extLst>
              <a:ext uri="{FF2B5EF4-FFF2-40B4-BE49-F238E27FC236}">
                <a16:creationId xmlns:a16="http://schemas.microsoft.com/office/drawing/2014/main" id="{3A29EC51-243C-3FE8-1195-1960DECCB8CB}"/>
              </a:ext>
            </a:extLst>
          </p:cNvPr>
          <p:cNvSpPr>
            <a:spLocks noGrp="1"/>
          </p:cNvSpPr>
          <p:nvPr>
            <p:ph idx="1"/>
          </p:nvPr>
        </p:nvSpPr>
        <p:spPr/>
        <p:txBody>
          <a:bodyPr/>
          <a:lstStyle/>
          <a:p>
            <a:r>
              <a:rPr lang="fr-FR" altLang="fr-FR"/>
              <a:t>Mutations des gènes</a:t>
            </a:r>
          </a:p>
          <a:p>
            <a:endParaRPr lang="fr-FR" altLang="fr-FR"/>
          </a:p>
          <a:p>
            <a:r>
              <a:rPr lang="fr-FR" altLang="fr-FR"/>
              <a:t>Cytométrie de flux analysant les cellules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9DD8F555-B561-5715-EF04-215F089A22D6}"/>
              </a:ext>
            </a:extLst>
          </p:cNvPr>
          <p:cNvSpPr>
            <a:spLocks noGrp="1"/>
          </p:cNvSpPr>
          <p:nvPr>
            <p:ph type="title"/>
          </p:nvPr>
        </p:nvSpPr>
        <p:spPr/>
        <p:txBody>
          <a:bodyPr/>
          <a:lstStyle/>
          <a:p>
            <a:r>
              <a:rPr lang="fr-FR" altLang="fr-FR" dirty="0"/>
              <a:t>SMD en 2022</a:t>
            </a:r>
          </a:p>
        </p:txBody>
      </p:sp>
      <p:sp>
        <p:nvSpPr>
          <p:cNvPr id="32771" name="Espace réservé du contenu 2">
            <a:extLst>
              <a:ext uri="{FF2B5EF4-FFF2-40B4-BE49-F238E27FC236}">
                <a16:creationId xmlns:a16="http://schemas.microsoft.com/office/drawing/2014/main" id="{061895DC-E10E-D888-6F6A-208B276B1770}"/>
              </a:ext>
            </a:extLst>
          </p:cNvPr>
          <p:cNvSpPr>
            <a:spLocks noGrp="1"/>
          </p:cNvSpPr>
          <p:nvPr>
            <p:ph idx="1"/>
          </p:nvPr>
        </p:nvSpPr>
        <p:spPr/>
        <p:txBody>
          <a:bodyPr/>
          <a:lstStyle/>
          <a:p>
            <a:r>
              <a:rPr lang="fr-FR" altLang="fr-FR"/>
              <a:t>Biologie</a:t>
            </a:r>
          </a:p>
          <a:p>
            <a:r>
              <a:rPr lang="fr-FR" altLang="fr-FR"/>
              <a:t>diagnostic</a:t>
            </a:r>
          </a:p>
          <a:p>
            <a:r>
              <a:rPr lang="fr-FR" altLang="fr-FR">
                <a:solidFill>
                  <a:srgbClr val="FFFF00"/>
                </a:solidFill>
              </a:rPr>
              <a:t>Classification </a:t>
            </a:r>
          </a:p>
          <a:p>
            <a:r>
              <a:rPr lang="fr-FR" altLang="fr-FR"/>
              <a:t>Facteurs pronostiques</a:t>
            </a:r>
          </a:p>
          <a:p>
            <a:r>
              <a:rPr lang="fr-FR" altLang="fr-FR"/>
              <a:t>traitement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Image 3">
            <a:extLst>
              <a:ext uri="{FF2B5EF4-FFF2-40B4-BE49-F238E27FC236}">
                <a16:creationId xmlns:a16="http://schemas.microsoft.com/office/drawing/2014/main" id="{E9F33340-99D2-1FDA-5CF5-0DC0021F32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557338"/>
            <a:ext cx="63468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re 1">
            <a:extLst>
              <a:ext uri="{FF2B5EF4-FFF2-40B4-BE49-F238E27FC236}">
                <a16:creationId xmlns:a16="http://schemas.microsoft.com/office/drawing/2014/main" id="{0AF13A77-2268-6744-0501-CFBFA7FE906A}"/>
              </a:ext>
            </a:extLst>
          </p:cNvPr>
          <p:cNvSpPr>
            <a:spLocks noGrp="1"/>
          </p:cNvSpPr>
          <p:nvPr>
            <p:ph type="title"/>
          </p:nvPr>
        </p:nvSpPr>
        <p:spPr>
          <a:xfrm>
            <a:off x="666750" y="-1588"/>
            <a:ext cx="7772400" cy="1143001"/>
          </a:xfrm>
        </p:spPr>
        <p:txBody>
          <a:bodyPr/>
          <a:lstStyle/>
          <a:p>
            <a:r>
              <a:rPr lang="fr-FR" altLang="fr-FR">
                <a:solidFill>
                  <a:srgbClr val="FF0000"/>
                </a:solidFill>
              </a:rPr>
              <a:t>Classification OMS 2016 des SMD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Image 1">
            <a:extLst>
              <a:ext uri="{FF2B5EF4-FFF2-40B4-BE49-F238E27FC236}">
                <a16:creationId xmlns:a16="http://schemas.microsoft.com/office/drawing/2014/main" id="{5E235702-481E-021B-A780-5A60DCECC8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36700"/>
            <a:ext cx="730408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003A09EB-906F-0BB3-2127-83244B3663C4}"/>
              </a:ext>
            </a:extLst>
          </p:cNvPr>
          <p:cNvSpPr>
            <a:spLocks noGrp="1"/>
          </p:cNvSpPr>
          <p:nvPr>
            <p:ph type="title"/>
          </p:nvPr>
        </p:nvSpPr>
        <p:spPr/>
        <p:txBody>
          <a:bodyPr/>
          <a:lstStyle/>
          <a:p>
            <a:r>
              <a:rPr lang="fr-FR" altLang="fr-FR" dirty="0"/>
              <a:t>SMD en 2022</a:t>
            </a:r>
          </a:p>
        </p:txBody>
      </p:sp>
      <p:sp>
        <p:nvSpPr>
          <p:cNvPr id="35843" name="Espace réservé du contenu 2">
            <a:extLst>
              <a:ext uri="{FF2B5EF4-FFF2-40B4-BE49-F238E27FC236}">
                <a16:creationId xmlns:a16="http://schemas.microsoft.com/office/drawing/2014/main" id="{062BF6BC-71F1-F85A-0CF7-81301BA10371}"/>
              </a:ext>
            </a:extLst>
          </p:cNvPr>
          <p:cNvSpPr>
            <a:spLocks noGrp="1"/>
          </p:cNvSpPr>
          <p:nvPr>
            <p:ph idx="1"/>
          </p:nvPr>
        </p:nvSpPr>
        <p:spPr/>
        <p:txBody>
          <a:bodyPr/>
          <a:lstStyle/>
          <a:p>
            <a:r>
              <a:rPr lang="fr-FR" altLang="fr-FR"/>
              <a:t>Biologie</a:t>
            </a:r>
          </a:p>
          <a:p>
            <a:r>
              <a:rPr lang="fr-FR" altLang="fr-FR"/>
              <a:t>diagnostic</a:t>
            </a:r>
          </a:p>
          <a:p>
            <a:r>
              <a:rPr lang="fr-FR" altLang="fr-FR"/>
              <a:t>Classification </a:t>
            </a:r>
          </a:p>
          <a:p>
            <a:r>
              <a:rPr lang="fr-FR" altLang="fr-FR">
                <a:solidFill>
                  <a:srgbClr val="FFFF00"/>
                </a:solidFill>
              </a:rPr>
              <a:t>Facteurs pronostiques</a:t>
            </a:r>
          </a:p>
          <a:p>
            <a:r>
              <a:rPr lang="fr-FR" altLang="fr-FR"/>
              <a:t>traitement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A59882E-F040-7256-F94A-B8F51BB23CDC}"/>
              </a:ext>
            </a:extLst>
          </p:cNvPr>
          <p:cNvSpPr>
            <a:spLocks noGrp="1" noChangeArrowheads="1"/>
          </p:cNvSpPr>
          <p:nvPr>
            <p:ph type="title"/>
          </p:nvPr>
        </p:nvSpPr>
        <p:spPr/>
        <p:txBody>
          <a:bodyPr/>
          <a:lstStyle/>
          <a:p>
            <a:r>
              <a:rPr lang="fr-FR" altLang="fr-FR"/>
              <a:t>SMD: généralités</a:t>
            </a:r>
          </a:p>
        </p:txBody>
      </p:sp>
      <p:sp>
        <p:nvSpPr>
          <p:cNvPr id="16386" name="Rectangle 3">
            <a:extLst>
              <a:ext uri="{FF2B5EF4-FFF2-40B4-BE49-F238E27FC236}">
                <a16:creationId xmlns:a16="http://schemas.microsoft.com/office/drawing/2014/main" id="{A95FD593-F1D1-5C7B-F0EA-DA3A9D189CF1}"/>
              </a:ext>
            </a:extLst>
          </p:cNvPr>
          <p:cNvSpPr>
            <a:spLocks noGrp="1" noChangeArrowheads="1"/>
          </p:cNvSpPr>
          <p:nvPr>
            <p:ph type="body" idx="1"/>
          </p:nvPr>
        </p:nvSpPr>
        <p:spPr/>
        <p:txBody>
          <a:bodyPr/>
          <a:lstStyle/>
          <a:p>
            <a:pPr marL="0" indent="0">
              <a:buFontTx/>
              <a:buNone/>
            </a:pPr>
            <a:r>
              <a:rPr lang="fr-FR" altLang="fr-FR"/>
              <a:t>Maladie des cellules souches médullaires caractérisées par:</a:t>
            </a:r>
          </a:p>
          <a:p>
            <a:pPr marL="0" indent="0"/>
            <a:r>
              <a:rPr lang="fr-FR" altLang="fr-FR"/>
              <a:t>Une production inefficace de globules sanguins, avec des </a:t>
            </a:r>
            <a:r>
              <a:rPr lang="fr-FR" altLang="ja-JP">
                <a:solidFill>
                  <a:schemeClr val="folHlink"/>
                </a:solidFill>
              </a:rPr>
              <a:t>cytopénies</a:t>
            </a:r>
            <a:r>
              <a:rPr lang="fr-FR" altLang="ja-JP"/>
              <a:t> contrastant avec une moelle riche</a:t>
            </a:r>
          </a:p>
          <a:p>
            <a:pPr marL="0" indent="0"/>
            <a:r>
              <a:rPr lang="fr-FR" altLang="fr-FR">
                <a:solidFill>
                  <a:schemeClr val="folHlink"/>
                </a:solidFill>
              </a:rPr>
              <a:t>1/3 d</a:t>
            </a:r>
            <a:r>
              <a:rPr lang="ja-JP" altLang="fr-FR">
                <a:solidFill>
                  <a:schemeClr val="folHlink"/>
                </a:solidFill>
              </a:rPr>
              <a:t>’</a:t>
            </a:r>
            <a:r>
              <a:rPr lang="fr-FR" altLang="ja-JP">
                <a:solidFill>
                  <a:schemeClr val="folHlink"/>
                </a:solidFill>
              </a:rPr>
              <a:t>évolution en  LAM</a:t>
            </a:r>
          </a:p>
          <a:p>
            <a:pPr marL="0" indent="0"/>
            <a:r>
              <a:rPr lang="fr-FR" altLang="fr-FR"/>
              <a:t>Maladie  du sujet agé (médiane d’âge 65 -70 ans)</a:t>
            </a:r>
          </a:p>
          <a:p>
            <a:pPr marL="0" indent="0"/>
            <a:endParaRPr lang="fr-FR" altLang="fr-FR">
              <a:solidFill>
                <a:schemeClr val="folHlin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DFC25612-25A9-A7C0-9102-132D00B5ED53}"/>
              </a:ext>
            </a:extLst>
          </p:cNvPr>
          <p:cNvSpPr>
            <a:spLocks noGrp="1" noChangeArrowheads="1"/>
          </p:cNvSpPr>
          <p:nvPr>
            <p:ph type="title"/>
          </p:nvPr>
        </p:nvSpPr>
        <p:spPr/>
        <p:txBody>
          <a:bodyPr/>
          <a:lstStyle/>
          <a:p>
            <a:r>
              <a:rPr lang="fr-FR" altLang="fr-FR"/>
              <a:t>SMD: facteurs pronostiques</a:t>
            </a:r>
          </a:p>
        </p:txBody>
      </p:sp>
      <p:sp>
        <p:nvSpPr>
          <p:cNvPr id="36866" name="Rectangle 3">
            <a:extLst>
              <a:ext uri="{FF2B5EF4-FFF2-40B4-BE49-F238E27FC236}">
                <a16:creationId xmlns:a16="http://schemas.microsoft.com/office/drawing/2014/main" id="{7C4BC285-A9F2-8B30-621C-E4AF403AFFF7}"/>
              </a:ext>
            </a:extLst>
          </p:cNvPr>
          <p:cNvSpPr>
            <a:spLocks noGrp="1" noChangeArrowheads="1"/>
          </p:cNvSpPr>
          <p:nvPr>
            <p:ph type="body" idx="1"/>
          </p:nvPr>
        </p:nvSpPr>
        <p:spPr/>
        <p:txBody>
          <a:bodyPr/>
          <a:lstStyle/>
          <a:p>
            <a:pPr>
              <a:buFontTx/>
              <a:buNone/>
            </a:pPr>
            <a:r>
              <a:rPr lang="fr-FR" altLang="fr-FR">
                <a:solidFill>
                  <a:srgbClr val="FEFF4B"/>
                </a:solidFill>
              </a:rPr>
              <a:t>Score IPSS et IPSS révisé</a:t>
            </a:r>
            <a:r>
              <a:rPr lang="fr-FR" altLang="fr-FR"/>
              <a:t> associant:</a:t>
            </a:r>
          </a:p>
          <a:p>
            <a:pPr>
              <a:buFontTx/>
              <a:buNone/>
            </a:pPr>
            <a:r>
              <a:rPr lang="fr-FR" altLang="fr-FR"/>
              <a:t>-Pourcentage de blastes (B1+ B2+B3) médullaire</a:t>
            </a:r>
          </a:p>
          <a:p>
            <a:pPr>
              <a:buFontTx/>
              <a:buNone/>
            </a:pPr>
            <a:r>
              <a:rPr lang="fr-FR" altLang="fr-FR"/>
              <a:t>-Nombre de cytopénies</a:t>
            </a:r>
          </a:p>
          <a:p>
            <a:pPr>
              <a:buFontTx/>
              <a:buNone/>
            </a:pPr>
            <a:r>
              <a:rPr lang="fr-FR" altLang="fr-FR"/>
              <a:t>-caryotype médullaire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8914" name="Objet 3">
            <a:extLst>
              <a:ext uri="{FF2B5EF4-FFF2-40B4-BE49-F238E27FC236}">
                <a16:creationId xmlns:a16="http://schemas.microsoft.com/office/drawing/2014/main" id="{2C1C860C-BF50-B361-C2B7-41C7A06CFEEB}"/>
              </a:ext>
            </a:extLst>
          </p:cNvPr>
          <p:cNvGraphicFramePr>
            <a:graphicFrameLocks noChangeAspect="1"/>
          </p:cNvGraphicFramePr>
          <p:nvPr/>
        </p:nvGraphicFramePr>
        <p:xfrm>
          <a:off x="412750" y="846138"/>
          <a:ext cx="8191500" cy="5821362"/>
        </p:xfrm>
        <a:graphic>
          <a:graphicData uri="http://schemas.openxmlformats.org/presentationml/2006/ole">
            <mc:AlternateContent xmlns:mc="http://schemas.openxmlformats.org/markup-compatibility/2006">
              <mc:Choice xmlns:v="urn:schemas-microsoft-com:vml" Requires="v">
                <p:oleObj name="Document" r:id="rId2" imgW="10998200" imgH="8204200" progId="Word.Document.12">
                  <p:embed/>
                </p:oleObj>
              </mc:Choice>
              <mc:Fallback>
                <p:oleObj name="Document" r:id="rId2" imgW="10998200" imgH="8204200" progId="Word.Document.12">
                  <p:embed/>
                  <p:pic>
                    <p:nvPicPr>
                      <p:cNvPr id="0" name="Obje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846138"/>
                        <a:ext cx="8191500" cy="5821362"/>
                      </a:xfrm>
                      <a:prstGeom prst="rect">
                        <a:avLst/>
                      </a:prstGeom>
                      <a:noFill/>
                      <a:ln w="98425">
                        <a:solidFill>
                          <a:srgbClr val="FF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5" name="Titre 1">
            <a:extLst>
              <a:ext uri="{FF2B5EF4-FFF2-40B4-BE49-F238E27FC236}">
                <a16:creationId xmlns:a16="http://schemas.microsoft.com/office/drawing/2014/main" id="{953F59B1-E69B-B0D9-1CC1-92D672EA1413}"/>
              </a:ext>
            </a:extLst>
          </p:cNvPr>
          <p:cNvSpPr>
            <a:spLocks noGrp="1"/>
          </p:cNvSpPr>
          <p:nvPr>
            <p:ph type="title"/>
          </p:nvPr>
        </p:nvSpPr>
        <p:spPr>
          <a:xfrm>
            <a:off x="412750" y="0"/>
            <a:ext cx="7772400" cy="836613"/>
          </a:xfrm>
        </p:spPr>
        <p:txBody>
          <a:bodyPr/>
          <a:lstStyle/>
          <a:p>
            <a:r>
              <a:rPr lang="fr-FR" altLang="fr-FR">
                <a:solidFill>
                  <a:srgbClr val="FF6600"/>
                </a:solidFill>
              </a:rPr>
              <a:t>IPSS -R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a:extLst>
              <a:ext uri="{FF2B5EF4-FFF2-40B4-BE49-F238E27FC236}">
                <a16:creationId xmlns:a16="http://schemas.microsoft.com/office/drawing/2014/main" id="{F254E6A1-6223-6AAB-3AF4-5A11B1BB525D}"/>
              </a:ext>
            </a:extLst>
          </p:cNvPr>
          <p:cNvSpPr>
            <a:spLocks noGrp="1"/>
          </p:cNvSpPr>
          <p:nvPr>
            <p:ph type="title"/>
          </p:nvPr>
        </p:nvSpPr>
        <p:spPr/>
        <p:txBody>
          <a:bodyPr/>
          <a:lstStyle/>
          <a:p>
            <a:r>
              <a:rPr lang="fr-FR" altLang="fr-FR"/>
              <a:t>Autres facteurs pronostiques</a:t>
            </a:r>
          </a:p>
        </p:txBody>
      </p:sp>
      <p:sp>
        <p:nvSpPr>
          <p:cNvPr id="44034" name="Espace réservé du contenu 2">
            <a:extLst>
              <a:ext uri="{FF2B5EF4-FFF2-40B4-BE49-F238E27FC236}">
                <a16:creationId xmlns:a16="http://schemas.microsoft.com/office/drawing/2014/main" id="{7C53C262-B1BB-3B31-3B6D-6EF3C9EB1F84}"/>
              </a:ext>
            </a:extLst>
          </p:cNvPr>
          <p:cNvSpPr>
            <a:spLocks noGrp="1"/>
          </p:cNvSpPr>
          <p:nvPr>
            <p:ph idx="1"/>
          </p:nvPr>
        </p:nvSpPr>
        <p:spPr/>
        <p:txBody>
          <a:bodyPr/>
          <a:lstStyle/>
          <a:p>
            <a:r>
              <a:rPr lang="fr-FR" altLang="fr-FR" dirty="0"/>
              <a:t>Mutations (TP 53, SF3B1) et leur nombre </a:t>
            </a:r>
            <a:r>
              <a:rPr lang="fr-FR" altLang="fr-FR" dirty="0">
                <a:solidFill>
                  <a:srgbClr val="FFFF00"/>
                </a:solidFill>
              </a:rPr>
              <a:t>(IPSS moléculaire)</a:t>
            </a:r>
          </a:p>
          <a:p>
            <a:r>
              <a:rPr lang="fr-FR" altLang="fr-FR" dirty="0"/>
              <a:t>Rapidité d’évolution</a:t>
            </a:r>
          </a:p>
          <a:p>
            <a:r>
              <a:rPr lang="fr-FR" altLang="fr-FR" dirty="0"/>
              <a:t>Effet des traitements administrés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3"/>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ECD87310-306C-9F4E-9588-5E0D9A8393D5}"/>
              </a:ext>
            </a:extLst>
          </p:cNvPr>
          <p:cNvPicPr>
            <a:picLocks noChangeAspect="1"/>
          </p:cNvPicPr>
          <p:nvPr/>
        </p:nvPicPr>
        <p:blipFill>
          <a:blip r:embed="rId3"/>
          <a:stretch>
            <a:fillRect/>
          </a:stretch>
        </p:blipFill>
        <p:spPr>
          <a:xfrm>
            <a:off x="116458" y="2276939"/>
            <a:ext cx="4002049" cy="3583230"/>
          </a:xfrm>
          <a:prstGeom prst="rect">
            <a:avLst/>
          </a:prstGeom>
        </p:spPr>
      </p:pic>
      <p:sp>
        <p:nvSpPr>
          <p:cNvPr id="14" name="Google Shape;405;p72">
            <a:extLst>
              <a:ext uri="{FF2B5EF4-FFF2-40B4-BE49-F238E27FC236}">
                <a16:creationId xmlns:a16="http://schemas.microsoft.com/office/drawing/2014/main" id="{91A9CFFB-5BE5-3141-9350-DA170B48305D}"/>
              </a:ext>
            </a:extLst>
          </p:cNvPr>
          <p:cNvSpPr txBox="1"/>
          <p:nvPr/>
        </p:nvSpPr>
        <p:spPr>
          <a:xfrm>
            <a:off x="0" y="1639101"/>
            <a:ext cx="9144000" cy="522845"/>
          </a:xfrm>
          <a:prstGeom prst="rect">
            <a:avLst/>
          </a:prstGeom>
          <a:noFill/>
          <a:ln>
            <a:noFill/>
          </a:ln>
        </p:spPr>
        <p:txBody>
          <a:bodyPr spcFirstLastPara="1" wrap="square" lIns="82283" tIns="82283" rIns="82283" bIns="82283" anchor="t" anchorCtr="0">
            <a:noAutofit/>
          </a:bodyPr>
          <a:lstStyle/>
          <a:p>
            <a:pPr>
              <a:lnSpc>
                <a:spcPct val="120000"/>
              </a:lnSpc>
            </a:pPr>
            <a:endParaRPr sz="1600" dirty="0">
              <a:solidFill>
                <a:schemeClr val="accent1"/>
              </a:solidFill>
              <a:latin typeface="Calibri"/>
              <a:ea typeface="Calibri"/>
              <a:cs typeface="Calibri"/>
              <a:sym typeface="Calibri"/>
            </a:endParaRPr>
          </a:p>
        </p:txBody>
      </p:sp>
      <p:sp>
        <p:nvSpPr>
          <p:cNvPr id="8" name="Google Shape;405;p72">
            <a:extLst>
              <a:ext uri="{FF2B5EF4-FFF2-40B4-BE49-F238E27FC236}">
                <a16:creationId xmlns:a16="http://schemas.microsoft.com/office/drawing/2014/main" id="{57216F42-7AF9-814D-98B2-0CF74CBAD549}"/>
              </a:ext>
            </a:extLst>
          </p:cNvPr>
          <p:cNvSpPr txBox="1"/>
          <p:nvPr/>
        </p:nvSpPr>
        <p:spPr>
          <a:xfrm>
            <a:off x="5195237" y="1950842"/>
            <a:ext cx="3551044" cy="914650"/>
          </a:xfrm>
          <a:prstGeom prst="rect">
            <a:avLst/>
          </a:prstGeom>
          <a:noFill/>
          <a:ln>
            <a:noFill/>
          </a:ln>
        </p:spPr>
        <p:txBody>
          <a:bodyPr spcFirstLastPara="1" wrap="square" lIns="82283" tIns="82283" rIns="82283" bIns="82283" anchor="t" anchorCtr="0">
            <a:noAutofit/>
          </a:bodyPr>
          <a:lstStyle/>
          <a:p>
            <a:r>
              <a:rPr lang="en-US" sz="1400" dirty="0">
                <a:solidFill>
                  <a:schemeClr val="accent1"/>
                </a:solidFill>
                <a:latin typeface="Calibri"/>
                <a:ea typeface="Calibri"/>
                <a:cs typeface="Calibri"/>
                <a:sym typeface="Calibri"/>
              </a:rPr>
              <a:t>Hematological parameters as continuous variables</a:t>
            </a:r>
          </a:p>
        </p:txBody>
      </p:sp>
      <p:sp>
        <p:nvSpPr>
          <p:cNvPr id="9" name="Google Shape;405;p72">
            <a:extLst>
              <a:ext uri="{FF2B5EF4-FFF2-40B4-BE49-F238E27FC236}">
                <a16:creationId xmlns:a16="http://schemas.microsoft.com/office/drawing/2014/main" id="{5C4E93CA-5127-F548-94BE-270ECBCC65E1}"/>
              </a:ext>
            </a:extLst>
          </p:cNvPr>
          <p:cNvSpPr txBox="1"/>
          <p:nvPr/>
        </p:nvSpPr>
        <p:spPr>
          <a:xfrm>
            <a:off x="5195237" y="2543400"/>
            <a:ext cx="3551044" cy="914650"/>
          </a:xfrm>
          <a:prstGeom prst="rect">
            <a:avLst/>
          </a:prstGeom>
          <a:noFill/>
          <a:ln>
            <a:noFill/>
          </a:ln>
        </p:spPr>
        <p:txBody>
          <a:bodyPr spcFirstLastPara="1" wrap="square" lIns="82283" tIns="82283" rIns="82283" bIns="82283" anchor="t" anchorCtr="0">
            <a:noAutofit/>
          </a:bodyPr>
          <a:lstStyle/>
          <a:p>
            <a:r>
              <a:rPr lang="en-US" sz="1400" dirty="0">
                <a:solidFill>
                  <a:schemeClr val="accent1"/>
                </a:solidFill>
                <a:latin typeface="Calibri"/>
                <a:ea typeface="Calibri"/>
                <a:cs typeface="Calibri"/>
                <a:sym typeface="Calibri"/>
              </a:rPr>
              <a:t>IPSS-R cytogenetic categories</a:t>
            </a:r>
            <a:r>
              <a:rPr lang="en-US" sz="1200" dirty="0">
                <a:solidFill>
                  <a:schemeClr val="accent1"/>
                </a:solidFill>
                <a:latin typeface="Calibri"/>
                <a:ea typeface="Calibri"/>
                <a:cs typeface="Calibri"/>
                <a:sym typeface="Calibri"/>
              </a:rPr>
              <a:t>,</a:t>
            </a:r>
          </a:p>
        </p:txBody>
      </p:sp>
      <p:sp>
        <p:nvSpPr>
          <p:cNvPr id="10" name="Google Shape;405;p72">
            <a:extLst>
              <a:ext uri="{FF2B5EF4-FFF2-40B4-BE49-F238E27FC236}">
                <a16:creationId xmlns:a16="http://schemas.microsoft.com/office/drawing/2014/main" id="{F9BE54DE-0B36-5A44-A1AB-8321B34160FD}"/>
              </a:ext>
            </a:extLst>
          </p:cNvPr>
          <p:cNvSpPr txBox="1"/>
          <p:nvPr/>
        </p:nvSpPr>
        <p:spPr>
          <a:xfrm>
            <a:off x="5195237" y="3037551"/>
            <a:ext cx="3551044" cy="914650"/>
          </a:xfrm>
          <a:prstGeom prst="rect">
            <a:avLst/>
          </a:prstGeom>
          <a:noFill/>
          <a:ln>
            <a:noFill/>
          </a:ln>
        </p:spPr>
        <p:txBody>
          <a:bodyPr spcFirstLastPara="1" wrap="square" lIns="82283" tIns="82283" rIns="82283" bIns="82283" anchor="t" anchorCtr="0">
            <a:noAutofit/>
          </a:bodyPr>
          <a:lstStyle/>
          <a:p>
            <a:pPr marL="228600" indent="-228600">
              <a:buAutoNum type="arabicPlain" startAt="17"/>
            </a:pPr>
            <a:r>
              <a:rPr lang="en-US" sz="1400" dirty="0">
                <a:solidFill>
                  <a:schemeClr val="accent1"/>
                </a:solidFill>
                <a:latin typeface="Calibri"/>
                <a:ea typeface="Calibri"/>
                <a:cs typeface="Calibri"/>
                <a:sym typeface="Calibri"/>
              </a:rPr>
              <a:t>Variables from 16 genes </a:t>
            </a:r>
          </a:p>
          <a:p>
            <a:endParaRPr lang="en-US" sz="1200" dirty="0">
              <a:solidFill>
                <a:schemeClr val="accent1"/>
              </a:solidFill>
              <a:latin typeface="Calibri"/>
              <a:ea typeface="Calibri"/>
              <a:cs typeface="Calibri"/>
              <a:sym typeface="Calibri"/>
            </a:endParaRPr>
          </a:p>
        </p:txBody>
      </p:sp>
      <p:sp>
        <p:nvSpPr>
          <p:cNvPr id="11" name="Google Shape;405;p72">
            <a:extLst>
              <a:ext uri="{FF2B5EF4-FFF2-40B4-BE49-F238E27FC236}">
                <a16:creationId xmlns:a16="http://schemas.microsoft.com/office/drawing/2014/main" id="{DB6BE41C-F4B6-DC48-A0EE-E96EBB61688A}"/>
              </a:ext>
            </a:extLst>
          </p:cNvPr>
          <p:cNvSpPr txBox="1"/>
          <p:nvPr/>
        </p:nvSpPr>
        <p:spPr>
          <a:xfrm>
            <a:off x="5169361" y="4543051"/>
            <a:ext cx="3551044" cy="914650"/>
          </a:xfrm>
          <a:prstGeom prst="rect">
            <a:avLst/>
          </a:prstGeom>
          <a:noFill/>
          <a:ln>
            <a:noFill/>
          </a:ln>
        </p:spPr>
        <p:txBody>
          <a:bodyPr spcFirstLastPara="1" wrap="square" lIns="82283" tIns="82283" rIns="82283" bIns="82283" anchor="t" anchorCtr="0">
            <a:noAutofit/>
          </a:bodyPr>
          <a:lstStyle/>
          <a:p>
            <a:r>
              <a:rPr lang="en-US" sz="1200" dirty="0">
                <a:solidFill>
                  <a:schemeClr val="accent1"/>
                </a:solidFill>
                <a:latin typeface="Calibri"/>
                <a:ea typeface="Calibri"/>
                <a:cs typeface="Calibri"/>
                <a:sym typeface="Calibri"/>
              </a:rPr>
              <a:t>1  Variable from </a:t>
            </a:r>
            <a:r>
              <a:rPr lang="en-US" sz="1200" u="sng" dirty="0">
                <a:solidFill>
                  <a:schemeClr val="accent1"/>
                </a:solidFill>
                <a:latin typeface="Calibri"/>
                <a:ea typeface="Calibri"/>
                <a:cs typeface="Calibri"/>
                <a:sym typeface="Calibri"/>
              </a:rPr>
              <a:t>15 residual genes </a:t>
            </a:r>
            <a:r>
              <a:rPr lang="en-US" sz="1200" u="sng" baseline="30000" dirty="0">
                <a:solidFill>
                  <a:schemeClr val="accent1"/>
                </a:solidFill>
                <a:latin typeface="Calibri"/>
                <a:ea typeface="Calibri"/>
                <a:cs typeface="Calibri"/>
                <a:sym typeface="Calibri"/>
              </a:rPr>
              <a:t>^</a:t>
            </a:r>
          </a:p>
          <a:p>
            <a:r>
              <a:rPr lang="en-US" sz="1200" dirty="0">
                <a:solidFill>
                  <a:schemeClr val="accent1"/>
                </a:solidFill>
                <a:latin typeface="Calibri"/>
                <a:ea typeface="Calibri"/>
                <a:cs typeface="Calibri"/>
                <a:sym typeface="Calibri"/>
              </a:rPr>
              <a:t>Number of mutated genes (0, 1 ou 2)</a:t>
            </a:r>
          </a:p>
        </p:txBody>
      </p:sp>
      <p:sp>
        <p:nvSpPr>
          <p:cNvPr id="2" name="Rectangle 1">
            <a:extLst>
              <a:ext uri="{FF2B5EF4-FFF2-40B4-BE49-F238E27FC236}">
                <a16:creationId xmlns:a16="http://schemas.microsoft.com/office/drawing/2014/main" id="{0FE95B59-C896-9042-8BAC-5C729C5E0BEA}"/>
              </a:ext>
            </a:extLst>
          </p:cNvPr>
          <p:cNvSpPr/>
          <p:nvPr/>
        </p:nvSpPr>
        <p:spPr>
          <a:xfrm>
            <a:off x="5169362" y="4969252"/>
            <a:ext cx="4322965" cy="1077218"/>
          </a:xfrm>
          <a:prstGeom prst="rect">
            <a:avLst/>
          </a:prstGeom>
        </p:spPr>
        <p:txBody>
          <a:bodyPr wrap="square">
            <a:spAutoFit/>
          </a:bodyPr>
          <a:lstStyle/>
          <a:p>
            <a:pPr algn="just"/>
            <a:r>
              <a:rPr lang="en-US" sz="800" dirty="0">
                <a:solidFill>
                  <a:schemeClr val="bg1">
                    <a:lumMod val="60000"/>
                    <a:lumOff val="40000"/>
                  </a:schemeClr>
                </a:solidFill>
                <a:latin typeface="Arial" panose="020B0604020202020204" pitchFamily="34" charset="0"/>
              </a:rPr>
              <a:t>gènes résiduels </a:t>
            </a:r>
            <a:r>
              <a:rPr lang="en-US" sz="800" i="1" dirty="0">
                <a:solidFill>
                  <a:schemeClr val="bg1">
                    <a:lumMod val="60000"/>
                    <a:lumOff val="40000"/>
                  </a:schemeClr>
                </a:solidFill>
                <a:latin typeface="Arial" panose="020B0604020202020204" pitchFamily="34" charset="0"/>
              </a:rPr>
              <a:t>: BCOR, BCORL1, CEBPA, ETNK1, GATA2, GNB1, IDH1, </a:t>
            </a:r>
          </a:p>
          <a:p>
            <a:pPr algn="just"/>
            <a:r>
              <a:rPr lang="en-US" sz="800" i="1" dirty="0">
                <a:solidFill>
                  <a:schemeClr val="bg1">
                    <a:lumMod val="60000"/>
                    <a:lumOff val="40000"/>
                  </a:schemeClr>
                </a:solidFill>
                <a:latin typeface="Arial" panose="020B0604020202020204" pitchFamily="34" charset="0"/>
              </a:rPr>
              <a:t>NF1, PHF6, PPM1D, PRPF8, PTPN11, SETBP1, STAG2, WT1</a:t>
            </a:r>
            <a:endParaRPr lang="en-US" sz="800" dirty="0">
              <a:solidFill>
                <a:schemeClr val="bg1">
                  <a:lumMod val="60000"/>
                  <a:lumOff val="40000"/>
                </a:schemeClr>
              </a:solidFill>
            </a:endParaRPr>
          </a:p>
          <a:p>
            <a:br>
              <a:rPr lang="en-US" dirty="0">
                <a:solidFill>
                  <a:schemeClr val="bg1">
                    <a:lumMod val="60000"/>
                    <a:lumOff val="40000"/>
                  </a:schemeClr>
                </a:solidFill>
              </a:rPr>
            </a:br>
            <a:endParaRPr lang="en-US" dirty="0">
              <a:solidFill>
                <a:schemeClr val="bg1">
                  <a:lumMod val="60000"/>
                  <a:lumOff val="40000"/>
                </a:schemeClr>
              </a:solidFill>
            </a:endParaRPr>
          </a:p>
        </p:txBody>
      </p:sp>
      <p:sp>
        <p:nvSpPr>
          <p:cNvPr id="3" name="Titre 2">
            <a:extLst>
              <a:ext uri="{FF2B5EF4-FFF2-40B4-BE49-F238E27FC236}">
                <a16:creationId xmlns:a16="http://schemas.microsoft.com/office/drawing/2014/main" id="{28D972D8-7CFB-0945-92BB-4C631CF23E2A}"/>
              </a:ext>
            </a:extLst>
          </p:cNvPr>
          <p:cNvSpPr>
            <a:spLocks noGrp="1"/>
          </p:cNvSpPr>
          <p:nvPr>
            <p:ph type="title"/>
          </p:nvPr>
        </p:nvSpPr>
        <p:spPr/>
        <p:txBody>
          <a:bodyPr/>
          <a:lstStyle/>
          <a:p>
            <a:r>
              <a:rPr lang="fr-FR" dirty="0"/>
              <a:t>IPSS-M</a:t>
            </a:r>
          </a:p>
        </p:txBody>
      </p:sp>
      <p:sp>
        <p:nvSpPr>
          <p:cNvPr id="12" name="ZoneTexte 11">
            <a:extLst>
              <a:ext uri="{FF2B5EF4-FFF2-40B4-BE49-F238E27FC236}">
                <a16:creationId xmlns:a16="http://schemas.microsoft.com/office/drawing/2014/main" id="{A0135A71-7071-6144-86C8-4925755D6BD8}"/>
              </a:ext>
            </a:extLst>
          </p:cNvPr>
          <p:cNvSpPr txBox="1"/>
          <p:nvPr/>
        </p:nvSpPr>
        <p:spPr>
          <a:xfrm>
            <a:off x="7122316" y="5738693"/>
            <a:ext cx="1898277" cy="261610"/>
          </a:xfrm>
          <a:prstGeom prst="rect">
            <a:avLst/>
          </a:prstGeom>
          <a:noFill/>
        </p:spPr>
        <p:txBody>
          <a:bodyPr wrap="none" rtlCol="0">
            <a:spAutoFit/>
          </a:bodyPr>
          <a:lstStyle/>
          <a:p>
            <a:r>
              <a:rPr lang="fr-FR" sz="1100" dirty="0"/>
              <a:t>Elsa Bernard et al. ASH 2021</a:t>
            </a:r>
          </a:p>
        </p:txBody>
      </p:sp>
    </p:spTree>
    <p:extLst>
      <p:ext uri="{BB962C8B-B14F-4D97-AF65-F5344CB8AC3E}">
        <p14:creationId xmlns:p14="http://schemas.microsoft.com/office/powerpoint/2010/main" val="22162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3"/>
        <p:cNvGrpSpPr/>
        <p:nvPr/>
      </p:nvGrpSpPr>
      <p:grpSpPr>
        <a:xfrm>
          <a:off x="0" y="0"/>
          <a:ext cx="0" cy="0"/>
          <a:chOff x="0" y="0"/>
          <a:chExt cx="0" cy="0"/>
        </a:xfrm>
      </p:grpSpPr>
      <p:sp>
        <p:nvSpPr>
          <p:cNvPr id="27" name="Google Shape;348;p65"/>
          <p:cNvSpPr txBox="1"/>
          <p:nvPr/>
        </p:nvSpPr>
        <p:spPr>
          <a:xfrm>
            <a:off x="0" y="1158156"/>
            <a:ext cx="9144000" cy="742477"/>
          </a:xfrm>
          <a:prstGeom prst="rect">
            <a:avLst/>
          </a:prstGeom>
          <a:noFill/>
          <a:ln>
            <a:noFill/>
          </a:ln>
        </p:spPr>
        <p:txBody>
          <a:bodyPr spcFirstLastPara="1" wrap="square" lIns="82283" tIns="82283" rIns="82283" bIns="82283" anchor="t" anchorCtr="0">
            <a:noAutofit/>
          </a:bodyPr>
          <a:lstStyle/>
          <a:p>
            <a:pPr algn="ctr"/>
            <a:endParaRPr sz="2160" dirty="0">
              <a:latin typeface="NanumGothic"/>
              <a:ea typeface="NanumGothic"/>
              <a:cs typeface="NanumGothic"/>
              <a:sym typeface="Nanum Gothic"/>
            </a:endParaRPr>
          </a:p>
          <a:p>
            <a:pPr algn="ctr"/>
            <a:endParaRPr sz="450" dirty="0">
              <a:latin typeface="NanumGothic"/>
              <a:ea typeface="NanumGothic"/>
              <a:cs typeface="NanumGothic"/>
              <a:sym typeface="Nanum Gothic"/>
            </a:endParaRPr>
          </a:p>
          <a:p>
            <a:pPr algn="ctr"/>
            <a:endParaRPr sz="1800" dirty="0">
              <a:solidFill>
                <a:srgbClr val="666666"/>
              </a:solidFill>
              <a:latin typeface="NanumGothic"/>
              <a:ea typeface="NanumGothic"/>
              <a:cs typeface="NanumGothic"/>
              <a:sym typeface="Nanum Gothic"/>
            </a:endParaRPr>
          </a:p>
        </p:txBody>
      </p:sp>
      <p:sp>
        <p:nvSpPr>
          <p:cNvPr id="14" name="Google Shape;405;p72">
            <a:extLst>
              <a:ext uri="{FF2B5EF4-FFF2-40B4-BE49-F238E27FC236}">
                <a16:creationId xmlns:a16="http://schemas.microsoft.com/office/drawing/2014/main" id="{91A9CFFB-5BE5-3141-9350-DA170B48305D}"/>
              </a:ext>
            </a:extLst>
          </p:cNvPr>
          <p:cNvSpPr txBox="1"/>
          <p:nvPr/>
        </p:nvSpPr>
        <p:spPr>
          <a:xfrm>
            <a:off x="0" y="1639101"/>
            <a:ext cx="9144000" cy="522845"/>
          </a:xfrm>
          <a:prstGeom prst="rect">
            <a:avLst/>
          </a:prstGeom>
          <a:noFill/>
          <a:ln>
            <a:noFill/>
          </a:ln>
        </p:spPr>
        <p:txBody>
          <a:bodyPr spcFirstLastPara="1" wrap="square" lIns="82283" tIns="82283" rIns="82283" bIns="82283" anchor="t" anchorCtr="0">
            <a:noAutofit/>
          </a:bodyPr>
          <a:lstStyle/>
          <a:p>
            <a:pPr algn="ctr">
              <a:lnSpc>
                <a:spcPct val="120000"/>
              </a:lnSpc>
            </a:pPr>
            <a:r>
              <a:rPr lang="fr-FR" sz="1600" dirty="0">
                <a:solidFill>
                  <a:schemeClr val="accent1"/>
                </a:solidFill>
                <a:latin typeface="Calibri"/>
                <a:ea typeface="Calibri"/>
                <a:cs typeface="Calibri"/>
                <a:sym typeface="Calibri"/>
              </a:rPr>
              <a:t>6 </a:t>
            </a:r>
            <a:r>
              <a:rPr lang="fr-FR" sz="1600" dirty="0" err="1">
                <a:solidFill>
                  <a:schemeClr val="accent1"/>
                </a:solidFill>
                <a:latin typeface="Calibri"/>
                <a:ea typeface="Calibri"/>
                <a:cs typeface="Calibri"/>
                <a:sym typeface="Calibri"/>
              </a:rPr>
              <a:t>categories</a:t>
            </a:r>
            <a:endParaRPr sz="1600" dirty="0">
              <a:solidFill>
                <a:schemeClr val="accent1"/>
              </a:solidFill>
              <a:latin typeface="Calibri"/>
              <a:ea typeface="Calibri"/>
              <a:cs typeface="Calibri"/>
              <a:sym typeface="Calibri"/>
            </a:endParaRPr>
          </a:p>
        </p:txBody>
      </p:sp>
      <p:sp>
        <p:nvSpPr>
          <p:cNvPr id="9" name="Google Shape;405;p72">
            <a:extLst>
              <a:ext uri="{FF2B5EF4-FFF2-40B4-BE49-F238E27FC236}">
                <a16:creationId xmlns:a16="http://schemas.microsoft.com/office/drawing/2014/main" id="{5B9943DA-6C62-734D-91B1-47A4C84A9687}"/>
              </a:ext>
            </a:extLst>
          </p:cNvPr>
          <p:cNvSpPr txBox="1"/>
          <p:nvPr/>
        </p:nvSpPr>
        <p:spPr>
          <a:xfrm>
            <a:off x="0" y="5106928"/>
            <a:ext cx="9144000" cy="704598"/>
          </a:xfrm>
          <a:prstGeom prst="rect">
            <a:avLst/>
          </a:prstGeom>
          <a:noFill/>
          <a:ln>
            <a:noFill/>
          </a:ln>
        </p:spPr>
        <p:txBody>
          <a:bodyPr spcFirstLastPara="1" wrap="square" lIns="82283" tIns="82283" rIns="82283" bIns="82283" anchor="t" anchorCtr="0">
            <a:noAutofit/>
          </a:bodyPr>
          <a:lstStyle/>
          <a:p>
            <a:pPr algn="ctr">
              <a:lnSpc>
                <a:spcPct val="120000"/>
              </a:lnSpc>
            </a:pPr>
            <a:r>
              <a:rPr lang="en-US" sz="1600" dirty="0">
                <a:solidFill>
                  <a:schemeClr val="bg1">
                    <a:lumMod val="60000"/>
                    <a:lumOff val="40000"/>
                  </a:schemeClr>
                </a:solidFill>
                <a:latin typeface="Calibri"/>
                <a:ea typeface="Calibri"/>
                <a:cs typeface="Calibri"/>
                <a:sym typeface="Calibri"/>
              </a:rPr>
              <a:t>Very low | low | low moderate | high moderate  | high  | very high </a:t>
            </a:r>
          </a:p>
        </p:txBody>
      </p:sp>
      <p:pic>
        <p:nvPicPr>
          <p:cNvPr id="28674" name="Picture 2">
            <a:extLst>
              <a:ext uri="{FF2B5EF4-FFF2-40B4-BE49-F238E27FC236}">
                <a16:creationId xmlns:a16="http://schemas.microsoft.com/office/drawing/2014/main" id="{3C4FE3B8-4834-2843-925A-6F4DA5CF58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3142" y="2177275"/>
            <a:ext cx="5028896" cy="2872641"/>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a:extLst>
              <a:ext uri="{FF2B5EF4-FFF2-40B4-BE49-F238E27FC236}">
                <a16:creationId xmlns:a16="http://schemas.microsoft.com/office/drawing/2014/main" id="{F3038D76-7F82-D945-9FC3-8BA718F80120}"/>
              </a:ext>
            </a:extLst>
          </p:cNvPr>
          <p:cNvSpPr>
            <a:spLocks noGrp="1"/>
          </p:cNvSpPr>
          <p:nvPr>
            <p:ph type="title"/>
          </p:nvPr>
        </p:nvSpPr>
        <p:spPr>
          <a:xfrm>
            <a:off x="0" y="879954"/>
            <a:ext cx="6480810" cy="767557"/>
          </a:xfrm>
        </p:spPr>
        <p:txBody>
          <a:bodyPr>
            <a:normAutofit fontScale="90000"/>
          </a:bodyPr>
          <a:lstStyle/>
          <a:p>
            <a:r>
              <a:rPr lang="fr-FR" dirty="0"/>
              <a:t>IPSS-M </a:t>
            </a:r>
            <a:r>
              <a:rPr lang="fr-FR" dirty="0" err="1"/>
              <a:t>risk</a:t>
            </a:r>
            <a:r>
              <a:rPr lang="fr-FR" dirty="0"/>
              <a:t> </a:t>
            </a:r>
            <a:r>
              <a:rPr lang="fr-FR" dirty="0" err="1"/>
              <a:t>categories</a:t>
            </a:r>
            <a:r>
              <a:rPr lang="fr-FR" dirty="0"/>
              <a:t> </a:t>
            </a:r>
            <a:br>
              <a:rPr lang="fr-FR" dirty="0"/>
            </a:br>
            <a:br>
              <a:rPr lang="fr-FR" dirty="0"/>
            </a:br>
            <a:endParaRPr lang="fr-FR" dirty="0"/>
          </a:p>
        </p:txBody>
      </p:sp>
      <p:sp>
        <p:nvSpPr>
          <p:cNvPr id="11" name="ZoneTexte 10">
            <a:extLst>
              <a:ext uri="{FF2B5EF4-FFF2-40B4-BE49-F238E27FC236}">
                <a16:creationId xmlns:a16="http://schemas.microsoft.com/office/drawing/2014/main" id="{E7B646FC-9812-5C42-BFD6-D69590872C61}"/>
              </a:ext>
            </a:extLst>
          </p:cNvPr>
          <p:cNvSpPr txBox="1"/>
          <p:nvPr/>
        </p:nvSpPr>
        <p:spPr>
          <a:xfrm>
            <a:off x="7122316" y="5738693"/>
            <a:ext cx="1898277" cy="261610"/>
          </a:xfrm>
          <a:prstGeom prst="rect">
            <a:avLst/>
          </a:prstGeom>
          <a:noFill/>
        </p:spPr>
        <p:txBody>
          <a:bodyPr wrap="none" rtlCol="0">
            <a:spAutoFit/>
          </a:bodyPr>
          <a:lstStyle/>
          <a:p>
            <a:r>
              <a:rPr lang="fr-FR" sz="1100" dirty="0"/>
              <a:t>Elsa Bernard et al. ASH 2021</a:t>
            </a:r>
          </a:p>
        </p:txBody>
      </p:sp>
    </p:spTree>
    <p:extLst>
      <p:ext uri="{BB962C8B-B14F-4D97-AF65-F5344CB8AC3E}">
        <p14:creationId xmlns:p14="http://schemas.microsoft.com/office/powerpoint/2010/main" val="211881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3"/>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097A1F6-8D54-AB46-9A6D-D3979FF48865}"/>
              </a:ext>
            </a:extLst>
          </p:cNvPr>
          <p:cNvPicPr>
            <a:picLocks noChangeAspect="1"/>
          </p:cNvPicPr>
          <p:nvPr/>
        </p:nvPicPr>
        <p:blipFill>
          <a:blip r:embed="rId3"/>
          <a:stretch>
            <a:fillRect/>
          </a:stretch>
        </p:blipFill>
        <p:spPr>
          <a:xfrm>
            <a:off x="2987824" y="2537328"/>
            <a:ext cx="5596106" cy="1669710"/>
          </a:xfrm>
          <a:prstGeom prst="rect">
            <a:avLst/>
          </a:prstGeom>
        </p:spPr>
      </p:pic>
      <p:sp>
        <p:nvSpPr>
          <p:cNvPr id="11" name="Google Shape;405;p72">
            <a:extLst>
              <a:ext uri="{FF2B5EF4-FFF2-40B4-BE49-F238E27FC236}">
                <a16:creationId xmlns:a16="http://schemas.microsoft.com/office/drawing/2014/main" id="{3E49A392-CA13-E648-9E33-D31343A6C65F}"/>
              </a:ext>
            </a:extLst>
          </p:cNvPr>
          <p:cNvSpPr txBox="1"/>
          <p:nvPr/>
        </p:nvSpPr>
        <p:spPr>
          <a:xfrm>
            <a:off x="400050" y="1832492"/>
            <a:ext cx="3585210" cy="522845"/>
          </a:xfrm>
          <a:prstGeom prst="rect">
            <a:avLst/>
          </a:prstGeom>
          <a:noFill/>
          <a:ln>
            <a:noFill/>
          </a:ln>
        </p:spPr>
        <p:txBody>
          <a:bodyPr spcFirstLastPara="1" wrap="square" lIns="82283" tIns="82283" rIns="82283" bIns="82283" anchor="t" anchorCtr="0">
            <a:noAutofit/>
          </a:bodyPr>
          <a:lstStyle/>
          <a:p>
            <a:pPr algn="ctr">
              <a:lnSpc>
                <a:spcPct val="120000"/>
              </a:lnSpc>
            </a:pPr>
            <a:r>
              <a:rPr lang="fr-FR" sz="1600" dirty="0" err="1">
                <a:solidFill>
                  <a:schemeClr val="accent1"/>
                </a:solidFill>
                <a:latin typeface="Calibri"/>
                <a:ea typeface="Calibri"/>
                <a:cs typeface="Calibri"/>
                <a:sym typeface="Calibri"/>
              </a:rPr>
              <a:t>Improvement</a:t>
            </a:r>
            <a:r>
              <a:rPr lang="fr-FR" sz="1600" dirty="0">
                <a:solidFill>
                  <a:schemeClr val="accent1"/>
                </a:solidFill>
                <a:latin typeface="Calibri"/>
                <a:ea typeface="Calibri"/>
                <a:cs typeface="Calibri"/>
                <a:sym typeface="Calibri"/>
              </a:rPr>
              <a:t> of </a:t>
            </a:r>
            <a:r>
              <a:rPr lang="fr-FR" sz="1600" dirty="0" err="1">
                <a:solidFill>
                  <a:schemeClr val="accent1"/>
                </a:solidFill>
                <a:latin typeface="Calibri"/>
                <a:ea typeface="Calibri"/>
                <a:cs typeface="Calibri"/>
                <a:sym typeface="Calibri"/>
              </a:rPr>
              <a:t>prognostic</a:t>
            </a:r>
            <a:r>
              <a:rPr lang="fr-FR" sz="1600" dirty="0">
                <a:solidFill>
                  <a:schemeClr val="accent1"/>
                </a:solidFill>
                <a:latin typeface="Calibri"/>
                <a:ea typeface="Calibri"/>
                <a:cs typeface="Calibri"/>
                <a:sym typeface="Calibri"/>
              </a:rPr>
              <a:t> discrimination </a:t>
            </a:r>
            <a:endParaRPr sz="1600" dirty="0">
              <a:solidFill>
                <a:schemeClr val="accent1"/>
              </a:solidFill>
              <a:latin typeface="Calibri"/>
              <a:ea typeface="Calibri"/>
              <a:cs typeface="Calibri"/>
              <a:sym typeface="Calibri"/>
            </a:endParaRPr>
          </a:p>
        </p:txBody>
      </p:sp>
      <p:sp>
        <p:nvSpPr>
          <p:cNvPr id="12" name="Google Shape;405;p72">
            <a:extLst>
              <a:ext uri="{FF2B5EF4-FFF2-40B4-BE49-F238E27FC236}">
                <a16:creationId xmlns:a16="http://schemas.microsoft.com/office/drawing/2014/main" id="{1966235C-5EB7-2148-8BE9-543DC2624653}"/>
              </a:ext>
            </a:extLst>
          </p:cNvPr>
          <p:cNvSpPr txBox="1"/>
          <p:nvPr/>
        </p:nvSpPr>
        <p:spPr>
          <a:xfrm>
            <a:off x="5158740" y="1856382"/>
            <a:ext cx="3585210" cy="522845"/>
          </a:xfrm>
          <a:prstGeom prst="rect">
            <a:avLst/>
          </a:prstGeom>
          <a:noFill/>
          <a:ln>
            <a:noFill/>
          </a:ln>
        </p:spPr>
        <p:txBody>
          <a:bodyPr spcFirstLastPara="1" wrap="square" lIns="82283" tIns="82283" rIns="82283" bIns="82283" anchor="t" anchorCtr="0">
            <a:noAutofit/>
          </a:bodyPr>
          <a:lstStyle/>
          <a:p>
            <a:pPr algn="ctr">
              <a:lnSpc>
                <a:spcPct val="120000"/>
              </a:lnSpc>
            </a:pPr>
            <a:r>
              <a:rPr lang="en-US" sz="1600" dirty="0">
                <a:solidFill>
                  <a:schemeClr val="accent1"/>
                </a:solidFill>
                <a:latin typeface="Calibri"/>
                <a:ea typeface="Calibri"/>
                <a:cs typeface="Calibri"/>
                <a:sym typeface="Calibri"/>
              </a:rPr>
              <a:t>Extensive patient Stratification</a:t>
            </a:r>
            <a:endParaRPr sz="1600" dirty="0">
              <a:solidFill>
                <a:schemeClr val="accent1"/>
              </a:solidFill>
              <a:latin typeface="Calibri"/>
              <a:ea typeface="Calibri"/>
              <a:cs typeface="Calibri"/>
              <a:sym typeface="Calibri"/>
            </a:endParaRPr>
          </a:p>
        </p:txBody>
      </p:sp>
      <p:sp>
        <p:nvSpPr>
          <p:cNvPr id="13" name="Google Shape;405;p72">
            <a:extLst>
              <a:ext uri="{FF2B5EF4-FFF2-40B4-BE49-F238E27FC236}">
                <a16:creationId xmlns:a16="http://schemas.microsoft.com/office/drawing/2014/main" id="{CB4D98EA-3044-6542-BBE7-7F4157B672A1}"/>
              </a:ext>
            </a:extLst>
          </p:cNvPr>
          <p:cNvSpPr txBox="1"/>
          <p:nvPr/>
        </p:nvSpPr>
        <p:spPr>
          <a:xfrm>
            <a:off x="0" y="4623516"/>
            <a:ext cx="9144000" cy="1188011"/>
          </a:xfrm>
          <a:prstGeom prst="rect">
            <a:avLst/>
          </a:prstGeom>
          <a:noFill/>
          <a:ln>
            <a:noFill/>
          </a:ln>
        </p:spPr>
        <p:txBody>
          <a:bodyPr spcFirstLastPara="1" wrap="square" lIns="82283" tIns="82283" rIns="82283" bIns="82283" anchor="t" anchorCtr="0">
            <a:noAutofit/>
          </a:bodyPr>
          <a:lstStyle/>
          <a:p>
            <a:pPr algn="ctr">
              <a:lnSpc>
                <a:spcPct val="120000"/>
              </a:lnSpc>
            </a:pPr>
            <a:r>
              <a:rPr lang="en-US" sz="1600" dirty="0">
                <a:latin typeface="Calibri"/>
                <a:ea typeface="Calibri"/>
                <a:cs typeface="Calibri"/>
                <a:sym typeface="Calibri"/>
              </a:rPr>
              <a:t>. </a:t>
            </a:r>
          </a:p>
          <a:p>
            <a:pPr algn="ctr">
              <a:lnSpc>
                <a:spcPct val="120000"/>
              </a:lnSpc>
            </a:pPr>
            <a:r>
              <a:rPr lang="en-US" sz="1600" dirty="0">
                <a:solidFill>
                  <a:schemeClr val="bg1">
                    <a:lumMod val="60000"/>
                    <a:lumOff val="40000"/>
                  </a:schemeClr>
                </a:solidFill>
                <a:latin typeface="Calibri"/>
                <a:ea typeface="Calibri"/>
                <a:cs typeface="Calibri"/>
                <a:sym typeface="Calibri"/>
              </a:rPr>
              <a:t>46 % (n=1 223) patients  re-stratified</a:t>
            </a:r>
          </a:p>
          <a:p>
            <a:pPr algn="ctr">
              <a:lnSpc>
                <a:spcPct val="120000"/>
              </a:lnSpc>
            </a:pPr>
            <a:r>
              <a:rPr lang="en-US" sz="1600" dirty="0">
                <a:solidFill>
                  <a:schemeClr val="bg1">
                    <a:lumMod val="60000"/>
                    <a:lumOff val="40000"/>
                  </a:schemeClr>
                </a:solidFill>
                <a:latin typeface="Calibri"/>
                <a:ea typeface="Calibri"/>
                <a:cs typeface="Calibri"/>
                <a:sym typeface="Calibri"/>
              </a:rPr>
              <a:t>7% (n=196)  patients re-stratified by more than one strata</a:t>
            </a:r>
            <a:endParaRPr sz="1600" dirty="0">
              <a:solidFill>
                <a:schemeClr val="bg1">
                  <a:lumMod val="60000"/>
                  <a:lumOff val="40000"/>
                </a:schemeClr>
              </a:solidFill>
              <a:latin typeface="Calibri"/>
              <a:ea typeface="Calibri"/>
              <a:cs typeface="Calibri"/>
              <a:sym typeface="Calibri"/>
            </a:endParaRPr>
          </a:p>
        </p:txBody>
      </p:sp>
      <p:sp>
        <p:nvSpPr>
          <p:cNvPr id="9" name="Titre 8">
            <a:extLst>
              <a:ext uri="{FF2B5EF4-FFF2-40B4-BE49-F238E27FC236}">
                <a16:creationId xmlns:a16="http://schemas.microsoft.com/office/drawing/2014/main" id="{7A0CBFAA-ECC1-B943-9B73-9EAB5BB72B94}"/>
              </a:ext>
            </a:extLst>
          </p:cNvPr>
          <p:cNvSpPr>
            <a:spLocks noGrp="1"/>
          </p:cNvSpPr>
          <p:nvPr>
            <p:ph type="title"/>
          </p:nvPr>
        </p:nvSpPr>
        <p:spPr/>
        <p:txBody>
          <a:bodyPr/>
          <a:lstStyle/>
          <a:p>
            <a:r>
              <a:rPr lang="fr-FR" dirty="0" err="1"/>
              <a:t>From</a:t>
            </a:r>
            <a:r>
              <a:rPr lang="fr-FR" dirty="0"/>
              <a:t> IPSS-R to IPSS-M</a:t>
            </a:r>
          </a:p>
        </p:txBody>
      </p:sp>
    </p:spTree>
    <p:extLst>
      <p:ext uri="{BB962C8B-B14F-4D97-AF65-F5344CB8AC3E}">
        <p14:creationId xmlns:p14="http://schemas.microsoft.com/office/powerpoint/2010/main" val="268118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DE482B5E-34B4-D3AC-5224-4A387F1526D5}"/>
              </a:ext>
            </a:extLst>
          </p:cNvPr>
          <p:cNvSpPr>
            <a:spLocks noGrp="1"/>
          </p:cNvSpPr>
          <p:nvPr>
            <p:ph type="title"/>
          </p:nvPr>
        </p:nvSpPr>
        <p:spPr/>
        <p:txBody>
          <a:bodyPr/>
          <a:lstStyle/>
          <a:p>
            <a:r>
              <a:rPr lang="fr-FR" altLang="fr-FR" dirty="0"/>
              <a:t>SMD en 2022</a:t>
            </a:r>
          </a:p>
        </p:txBody>
      </p:sp>
      <p:sp>
        <p:nvSpPr>
          <p:cNvPr id="45059" name="Espace réservé du contenu 2">
            <a:extLst>
              <a:ext uri="{FF2B5EF4-FFF2-40B4-BE49-F238E27FC236}">
                <a16:creationId xmlns:a16="http://schemas.microsoft.com/office/drawing/2014/main" id="{59A27F01-B3EA-6F0E-42A2-25DEEBF13531}"/>
              </a:ext>
            </a:extLst>
          </p:cNvPr>
          <p:cNvSpPr>
            <a:spLocks noGrp="1"/>
          </p:cNvSpPr>
          <p:nvPr>
            <p:ph idx="1"/>
          </p:nvPr>
        </p:nvSpPr>
        <p:spPr/>
        <p:txBody>
          <a:bodyPr/>
          <a:lstStyle/>
          <a:p>
            <a:r>
              <a:rPr lang="fr-FR" altLang="fr-FR"/>
              <a:t>Biologie</a:t>
            </a:r>
          </a:p>
          <a:p>
            <a:r>
              <a:rPr lang="fr-FR" altLang="fr-FR"/>
              <a:t>diagnostic</a:t>
            </a:r>
          </a:p>
          <a:p>
            <a:r>
              <a:rPr lang="fr-FR" altLang="fr-FR"/>
              <a:t>Classification </a:t>
            </a:r>
          </a:p>
          <a:p>
            <a:r>
              <a:rPr lang="fr-FR" altLang="fr-FR"/>
              <a:t>Facteurs pronostiques</a:t>
            </a:r>
          </a:p>
          <a:p>
            <a:r>
              <a:rPr lang="fr-FR" altLang="fr-FR">
                <a:solidFill>
                  <a:srgbClr val="FFFF00"/>
                </a:solidFill>
              </a:rPr>
              <a:t>traitement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D36B7591-2C3F-A561-4D70-9C2361C86A84}"/>
              </a:ext>
            </a:extLst>
          </p:cNvPr>
          <p:cNvSpPr>
            <a:spLocks noGrp="1" noChangeArrowheads="1"/>
          </p:cNvSpPr>
          <p:nvPr>
            <p:ph type="title"/>
          </p:nvPr>
        </p:nvSpPr>
        <p:spPr/>
        <p:txBody>
          <a:bodyPr/>
          <a:lstStyle/>
          <a:p>
            <a:r>
              <a:rPr lang="fr-FR" altLang="fr-FR"/>
              <a:t>2 grands types de SMD </a:t>
            </a:r>
          </a:p>
        </p:txBody>
      </p:sp>
      <p:sp>
        <p:nvSpPr>
          <p:cNvPr id="46082" name="Rectangle 3">
            <a:extLst>
              <a:ext uri="{FF2B5EF4-FFF2-40B4-BE49-F238E27FC236}">
                <a16:creationId xmlns:a16="http://schemas.microsoft.com/office/drawing/2014/main" id="{63CB572C-8BD7-BD51-991B-2EF50DEDA02B}"/>
              </a:ext>
            </a:extLst>
          </p:cNvPr>
          <p:cNvSpPr>
            <a:spLocks noGrp="1" noChangeArrowheads="1"/>
          </p:cNvSpPr>
          <p:nvPr>
            <p:ph type="body" idx="1"/>
          </p:nvPr>
        </p:nvSpPr>
        <p:spPr/>
        <p:txBody>
          <a:bodyPr/>
          <a:lstStyle/>
          <a:p>
            <a:r>
              <a:rPr lang="fr-FR" altLang="fr-FR">
                <a:solidFill>
                  <a:srgbClr val="FEFF4B"/>
                </a:solidFill>
              </a:rPr>
              <a:t>SMD de faible risque</a:t>
            </a:r>
            <a:r>
              <a:rPr lang="fr-FR" altLang="fr-FR"/>
              <a:t>:</a:t>
            </a:r>
          </a:p>
          <a:p>
            <a:r>
              <a:rPr lang="fr-FR" altLang="fr-FR" sz="2000"/>
              <a:t>IPSS faible ou int 1</a:t>
            </a:r>
          </a:p>
          <a:p>
            <a:endParaRPr lang="fr-FR" altLang="fr-FR"/>
          </a:p>
          <a:p>
            <a:r>
              <a:rPr lang="fr-FR" altLang="fr-FR">
                <a:solidFill>
                  <a:srgbClr val="FEFF4B"/>
                </a:solidFill>
              </a:rPr>
              <a:t>SMD de risque élevé</a:t>
            </a:r>
            <a:endParaRPr lang="fr-FR" altLang="fr-FR"/>
          </a:p>
          <a:p>
            <a:r>
              <a:rPr lang="fr-FR" altLang="fr-FR" sz="2000"/>
              <a:t>IPSS int 2 ou élevé</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0FD8EC-E717-30EE-A809-A100C7F3DF44}"/>
              </a:ext>
            </a:extLst>
          </p:cNvPr>
          <p:cNvSpPr>
            <a:spLocks noGrp="1" noChangeArrowheads="1"/>
          </p:cNvSpPr>
          <p:nvPr>
            <p:ph type="title"/>
          </p:nvPr>
        </p:nvSpPr>
        <p:spPr/>
        <p:txBody>
          <a:bodyPr/>
          <a:lstStyle/>
          <a:p>
            <a:r>
              <a:rPr lang="fr-FR" altLang="fr-FR"/>
              <a:t>SMD: buts du  traitement</a:t>
            </a:r>
          </a:p>
        </p:txBody>
      </p:sp>
      <p:sp>
        <p:nvSpPr>
          <p:cNvPr id="47106" name="Rectangle 3">
            <a:extLst>
              <a:ext uri="{FF2B5EF4-FFF2-40B4-BE49-F238E27FC236}">
                <a16:creationId xmlns:a16="http://schemas.microsoft.com/office/drawing/2014/main" id="{B14307DA-8587-F560-406B-86B275AE6F9A}"/>
              </a:ext>
            </a:extLst>
          </p:cNvPr>
          <p:cNvSpPr>
            <a:spLocks noGrp="1" noChangeArrowheads="1"/>
          </p:cNvSpPr>
          <p:nvPr>
            <p:ph type="body" idx="1"/>
          </p:nvPr>
        </p:nvSpPr>
        <p:spPr/>
        <p:txBody>
          <a:bodyPr/>
          <a:lstStyle/>
          <a:p>
            <a:r>
              <a:rPr lang="fr-FR" altLang="fr-FR"/>
              <a:t>Éviter l</a:t>
            </a:r>
            <a:r>
              <a:rPr lang="ja-JP" altLang="fr-FR"/>
              <a:t>’</a:t>
            </a:r>
            <a:r>
              <a:rPr lang="fr-FR" altLang="ja-JP"/>
              <a:t>évolution en LAM</a:t>
            </a:r>
          </a:p>
          <a:p>
            <a:r>
              <a:rPr lang="fr-FR" altLang="fr-FR"/>
              <a:t>Prolonger la survie</a:t>
            </a:r>
          </a:p>
          <a:p>
            <a:r>
              <a:rPr lang="fr-FR" altLang="fr-FR"/>
              <a:t>Corriger les cytopénies</a:t>
            </a:r>
          </a:p>
          <a:p>
            <a:r>
              <a:rPr lang="fr-FR" altLang="fr-FR"/>
              <a:t>Améliorer la qualité de vie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6807DFF-C045-EBFF-ED5B-6421F3A45286}"/>
              </a:ext>
            </a:extLst>
          </p:cNvPr>
          <p:cNvSpPr>
            <a:spLocks noGrp="1" noChangeArrowheads="1"/>
          </p:cNvSpPr>
          <p:nvPr>
            <p:ph type="title"/>
          </p:nvPr>
        </p:nvSpPr>
        <p:spPr/>
        <p:txBody>
          <a:bodyPr/>
          <a:lstStyle/>
          <a:p>
            <a:r>
              <a:rPr lang="fr-FR" altLang="fr-FR"/>
              <a:t>SMD:buts du  traitement </a:t>
            </a:r>
            <a:r>
              <a:rPr lang="fr-FR" altLang="fr-FR">
                <a:solidFill>
                  <a:srgbClr val="FEFF4B"/>
                </a:solidFill>
              </a:rPr>
              <a:t>(haut risque)</a:t>
            </a:r>
            <a:endParaRPr lang="fr-FR" altLang="fr-FR"/>
          </a:p>
        </p:txBody>
      </p:sp>
      <p:sp>
        <p:nvSpPr>
          <p:cNvPr id="48130" name="Rectangle 3">
            <a:extLst>
              <a:ext uri="{FF2B5EF4-FFF2-40B4-BE49-F238E27FC236}">
                <a16:creationId xmlns:a16="http://schemas.microsoft.com/office/drawing/2014/main" id="{B9DA869B-F5C0-4F55-DAD4-AB5FC1FBE4F7}"/>
              </a:ext>
            </a:extLst>
          </p:cNvPr>
          <p:cNvSpPr>
            <a:spLocks noGrp="1" noChangeArrowheads="1"/>
          </p:cNvSpPr>
          <p:nvPr>
            <p:ph type="body" idx="1"/>
          </p:nvPr>
        </p:nvSpPr>
        <p:spPr/>
        <p:txBody>
          <a:bodyPr/>
          <a:lstStyle/>
          <a:p>
            <a:r>
              <a:rPr lang="fr-FR" altLang="fr-FR">
                <a:solidFill>
                  <a:srgbClr val="FEFF4B"/>
                </a:solidFill>
              </a:rPr>
              <a:t>Éviter l</a:t>
            </a:r>
            <a:r>
              <a:rPr lang="ja-JP" altLang="fr-FR">
                <a:solidFill>
                  <a:srgbClr val="FEFF4B"/>
                </a:solidFill>
              </a:rPr>
              <a:t>’</a:t>
            </a:r>
            <a:r>
              <a:rPr lang="fr-FR" altLang="ja-JP">
                <a:solidFill>
                  <a:srgbClr val="FEFF4B"/>
                </a:solidFill>
              </a:rPr>
              <a:t>évolution en LAM</a:t>
            </a:r>
          </a:p>
          <a:p>
            <a:r>
              <a:rPr lang="fr-FR" altLang="fr-FR">
                <a:solidFill>
                  <a:srgbClr val="FEFF4B"/>
                </a:solidFill>
              </a:rPr>
              <a:t>Prolonger la survie</a:t>
            </a:r>
            <a:endParaRPr lang="fr-FR" altLang="fr-FR"/>
          </a:p>
          <a:p>
            <a:r>
              <a:rPr lang="fr-FR" altLang="fr-FR"/>
              <a:t>Corriger les cytopénies</a:t>
            </a:r>
          </a:p>
          <a:p>
            <a:r>
              <a:rPr lang="fr-FR" altLang="fr-FR"/>
              <a:t>Améliorer la qualité de vie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BFFBD39E-CA31-B7B3-F2DA-08CA4CBCE8B8}"/>
              </a:ext>
            </a:extLst>
          </p:cNvPr>
          <p:cNvSpPr>
            <a:spLocks noGrp="1"/>
          </p:cNvSpPr>
          <p:nvPr>
            <p:ph type="title"/>
          </p:nvPr>
        </p:nvSpPr>
        <p:spPr/>
        <p:txBody>
          <a:bodyPr/>
          <a:lstStyle/>
          <a:p>
            <a:r>
              <a:rPr lang="fr-FR" altLang="fr-FR" dirty="0"/>
              <a:t>SMD en 2022</a:t>
            </a:r>
          </a:p>
        </p:txBody>
      </p:sp>
      <p:sp>
        <p:nvSpPr>
          <p:cNvPr id="17411" name="Espace réservé du contenu 2">
            <a:extLst>
              <a:ext uri="{FF2B5EF4-FFF2-40B4-BE49-F238E27FC236}">
                <a16:creationId xmlns:a16="http://schemas.microsoft.com/office/drawing/2014/main" id="{35C34BDD-C1D7-A1F6-E347-9685B001D29C}"/>
              </a:ext>
            </a:extLst>
          </p:cNvPr>
          <p:cNvSpPr>
            <a:spLocks noGrp="1"/>
          </p:cNvSpPr>
          <p:nvPr>
            <p:ph idx="1"/>
          </p:nvPr>
        </p:nvSpPr>
        <p:spPr/>
        <p:txBody>
          <a:bodyPr/>
          <a:lstStyle/>
          <a:p>
            <a:r>
              <a:rPr lang="fr-FR" altLang="fr-FR"/>
              <a:t>Epidémiologie</a:t>
            </a:r>
          </a:p>
          <a:p>
            <a:r>
              <a:rPr lang="fr-FR" altLang="fr-FR"/>
              <a:t>Biologie</a:t>
            </a:r>
          </a:p>
          <a:p>
            <a:r>
              <a:rPr lang="fr-FR" altLang="fr-F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926B6795-4D41-65FC-844B-BC2065973D47}"/>
              </a:ext>
            </a:extLst>
          </p:cNvPr>
          <p:cNvSpPr>
            <a:spLocks noGrp="1" noChangeArrowheads="1"/>
          </p:cNvSpPr>
          <p:nvPr>
            <p:ph type="title"/>
          </p:nvPr>
        </p:nvSpPr>
        <p:spPr/>
        <p:txBody>
          <a:bodyPr/>
          <a:lstStyle/>
          <a:p>
            <a:r>
              <a:rPr lang="fr-FR" altLang="fr-FR"/>
              <a:t>SMD:buts du  traitement</a:t>
            </a:r>
            <a:br>
              <a:rPr lang="fr-FR" altLang="fr-FR"/>
            </a:br>
            <a:r>
              <a:rPr lang="fr-FR" altLang="fr-FR">
                <a:solidFill>
                  <a:srgbClr val="FEFF4B"/>
                </a:solidFill>
              </a:rPr>
              <a:t>(faible risque)</a:t>
            </a:r>
            <a:endParaRPr lang="fr-FR" altLang="fr-FR"/>
          </a:p>
        </p:txBody>
      </p:sp>
      <p:sp>
        <p:nvSpPr>
          <p:cNvPr id="49154" name="Rectangle 3">
            <a:extLst>
              <a:ext uri="{FF2B5EF4-FFF2-40B4-BE49-F238E27FC236}">
                <a16:creationId xmlns:a16="http://schemas.microsoft.com/office/drawing/2014/main" id="{669C1496-E768-6F55-654C-7E4D0721BADA}"/>
              </a:ext>
            </a:extLst>
          </p:cNvPr>
          <p:cNvSpPr>
            <a:spLocks noGrp="1" noChangeArrowheads="1"/>
          </p:cNvSpPr>
          <p:nvPr>
            <p:ph type="body" idx="1"/>
          </p:nvPr>
        </p:nvSpPr>
        <p:spPr/>
        <p:txBody>
          <a:bodyPr/>
          <a:lstStyle/>
          <a:p>
            <a:r>
              <a:rPr lang="fr-FR" altLang="fr-FR"/>
              <a:t>Éviter l</a:t>
            </a:r>
            <a:r>
              <a:rPr lang="ja-JP" altLang="fr-FR"/>
              <a:t>’</a:t>
            </a:r>
            <a:r>
              <a:rPr lang="fr-FR" altLang="ja-JP"/>
              <a:t>évolution en LAM</a:t>
            </a:r>
          </a:p>
          <a:p>
            <a:r>
              <a:rPr lang="fr-FR" altLang="fr-FR"/>
              <a:t>Prolonger la survie</a:t>
            </a:r>
          </a:p>
          <a:p>
            <a:r>
              <a:rPr lang="fr-FR" altLang="fr-FR">
                <a:solidFill>
                  <a:srgbClr val="FEFF4B"/>
                </a:solidFill>
              </a:rPr>
              <a:t>Corriger les cytopénies</a:t>
            </a:r>
          </a:p>
          <a:p>
            <a:r>
              <a:rPr lang="fr-FR" altLang="fr-FR">
                <a:solidFill>
                  <a:srgbClr val="FEFF4B"/>
                </a:solidFill>
              </a:rPr>
              <a:t>Améliorer la qualité de vie</a:t>
            </a:r>
            <a:endParaRPr lang="fr-FR" alt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F3440AD7-5025-065E-51B9-BBBCA073EF7A}"/>
              </a:ext>
            </a:extLst>
          </p:cNvPr>
          <p:cNvSpPr>
            <a:spLocks noChangeArrowheads="1"/>
          </p:cNvSpPr>
          <p:nvPr/>
        </p:nvSpPr>
        <p:spPr bwMode="auto">
          <a:xfrm>
            <a:off x="304800" y="347663"/>
            <a:ext cx="9220200" cy="1219200"/>
          </a:xfrm>
          <a:prstGeom prst="rect">
            <a:avLst/>
          </a:prstGeom>
          <a:noFill/>
          <a:ln w="12700">
            <a:noFill/>
            <a:miter lim="800000"/>
            <a:headEnd/>
            <a:tailEnd/>
          </a:ln>
          <a:effectLst/>
        </p:spPr>
        <p:txBody>
          <a:bodyPr lIns="90488" tIns="44450" rIns="90488" bIns="44450" anchor="ctr"/>
          <a:lstStyle/>
          <a:p>
            <a:pPr eaLnBrk="1" hangingPunct="1">
              <a:defRPr/>
            </a:pPr>
            <a:endParaRPr lang="fr-FR" b="1">
              <a:solidFill>
                <a:srgbClr val="CCECFF"/>
              </a:solidFill>
              <a:effectLst>
                <a:outerShdw blurRad="38100" dist="38100" dir="2700000" algn="tl">
                  <a:srgbClr val="000000"/>
                </a:outerShdw>
              </a:effectLst>
              <a:latin typeface="Arial" charset="0"/>
              <a:ea typeface="ＭＳ Ｐゴシック" charset="0"/>
            </a:endParaRPr>
          </a:p>
        </p:txBody>
      </p:sp>
      <p:sp>
        <p:nvSpPr>
          <p:cNvPr id="50178" name="Rectangle 3">
            <a:extLst>
              <a:ext uri="{FF2B5EF4-FFF2-40B4-BE49-F238E27FC236}">
                <a16:creationId xmlns:a16="http://schemas.microsoft.com/office/drawing/2014/main" id="{33795E46-EFB5-E081-87F7-D1DE4E10DBF0}"/>
              </a:ext>
            </a:extLst>
          </p:cNvPr>
          <p:cNvSpPr>
            <a:spLocks noGrp="1" noChangeArrowheads="1"/>
          </p:cNvSpPr>
          <p:nvPr>
            <p:ph type="title"/>
          </p:nvPr>
        </p:nvSpPr>
        <p:spPr/>
        <p:txBody>
          <a:bodyPr/>
          <a:lstStyle/>
          <a:p>
            <a:pPr eaLnBrk="1" hangingPunct="1"/>
            <a:r>
              <a:rPr lang="en-US" altLang="fr-FR" b="1"/>
              <a:t>Traitement des SMD de haut risque</a:t>
            </a:r>
          </a:p>
        </p:txBody>
      </p:sp>
      <p:sp>
        <p:nvSpPr>
          <p:cNvPr id="50179" name="Rectangle 4">
            <a:extLst>
              <a:ext uri="{FF2B5EF4-FFF2-40B4-BE49-F238E27FC236}">
                <a16:creationId xmlns:a16="http://schemas.microsoft.com/office/drawing/2014/main" id="{387E3B5D-4E07-B879-D11E-B052159C3874}"/>
              </a:ext>
            </a:extLst>
          </p:cNvPr>
          <p:cNvSpPr>
            <a:spLocks noGrp="1" noChangeArrowheads="1"/>
          </p:cNvSpPr>
          <p:nvPr>
            <p:ph type="body" idx="1"/>
          </p:nvPr>
        </p:nvSpPr>
        <p:spPr>
          <a:xfrm>
            <a:off x="838200" y="1981200"/>
            <a:ext cx="7454900" cy="3925888"/>
          </a:xfrm>
        </p:spPr>
        <p:txBody>
          <a:bodyPr/>
          <a:lstStyle/>
          <a:p>
            <a:pPr eaLnBrk="1" hangingPunct="1">
              <a:lnSpc>
                <a:spcPct val="90000"/>
              </a:lnSpc>
            </a:pPr>
            <a:r>
              <a:rPr lang="en-US" altLang="fr-FR" sz="3600"/>
              <a:t>Allogreffe de moelle</a:t>
            </a:r>
          </a:p>
          <a:p>
            <a:pPr eaLnBrk="1" hangingPunct="1">
              <a:lnSpc>
                <a:spcPct val="90000"/>
              </a:lnSpc>
            </a:pPr>
            <a:r>
              <a:rPr lang="en-US" altLang="fr-FR" sz="3600"/>
              <a:t>Chimiothérapie</a:t>
            </a:r>
          </a:p>
          <a:p>
            <a:pPr eaLnBrk="1" hangingPunct="1">
              <a:lnSpc>
                <a:spcPct val="90000"/>
              </a:lnSpc>
            </a:pPr>
            <a:r>
              <a:rPr lang="en-US" altLang="fr-FR" sz="3600"/>
              <a:t>Agents hypométhylants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68FF3BAF-A7C6-7F6A-D36D-8B7C22A3BBEC}"/>
              </a:ext>
            </a:extLst>
          </p:cNvPr>
          <p:cNvSpPr>
            <a:spLocks noChangeArrowheads="1"/>
          </p:cNvSpPr>
          <p:nvPr/>
        </p:nvSpPr>
        <p:spPr bwMode="auto">
          <a:xfrm>
            <a:off x="304800" y="347663"/>
            <a:ext cx="9220200" cy="1219200"/>
          </a:xfrm>
          <a:prstGeom prst="rect">
            <a:avLst/>
          </a:prstGeom>
          <a:noFill/>
          <a:ln w="12700">
            <a:noFill/>
            <a:miter lim="800000"/>
            <a:headEnd/>
            <a:tailEnd/>
          </a:ln>
          <a:effectLst/>
        </p:spPr>
        <p:txBody>
          <a:bodyPr lIns="90488" tIns="44450" rIns="90488" bIns="44450" anchor="ctr"/>
          <a:lstStyle/>
          <a:p>
            <a:pPr eaLnBrk="1" hangingPunct="1">
              <a:defRPr/>
            </a:pPr>
            <a:endParaRPr lang="fr-FR" b="1">
              <a:solidFill>
                <a:srgbClr val="CCECFF"/>
              </a:solidFill>
              <a:effectLst>
                <a:outerShdw blurRad="38100" dist="38100" dir="2700000" algn="tl">
                  <a:srgbClr val="000000"/>
                </a:outerShdw>
              </a:effectLst>
              <a:latin typeface="Arial" charset="0"/>
              <a:ea typeface="ＭＳ Ｐゴシック" charset="0"/>
            </a:endParaRPr>
          </a:p>
        </p:txBody>
      </p:sp>
      <p:sp>
        <p:nvSpPr>
          <p:cNvPr id="52226" name="Rectangle 3">
            <a:extLst>
              <a:ext uri="{FF2B5EF4-FFF2-40B4-BE49-F238E27FC236}">
                <a16:creationId xmlns:a16="http://schemas.microsoft.com/office/drawing/2014/main" id="{466D4A43-E88F-0168-A65C-AD3345455BEB}"/>
              </a:ext>
            </a:extLst>
          </p:cNvPr>
          <p:cNvSpPr>
            <a:spLocks noGrp="1" noChangeArrowheads="1"/>
          </p:cNvSpPr>
          <p:nvPr>
            <p:ph type="title"/>
          </p:nvPr>
        </p:nvSpPr>
        <p:spPr/>
        <p:txBody>
          <a:bodyPr/>
          <a:lstStyle/>
          <a:p>
            <a:pPr eaLnBrk="1" hangingPunct="1"/>
            <a:r>
              <a:rPr lang="en-US" altLang="fr-FR" b="1"/>
              <a:t>Traitement des SMD de haut risque</a:t>
            </a:r>
          </a:p>
        </p:txBody>
      </p:sp>
      <p:sp>
        <p:nvSpPr>
          <p:cNvPr id="52227" name="Rectangle 4">
            <a:extLst>
              <a:ext uri="{FF2B5EF4-FFF2-40B4-BE49-F238E27FC236}">
                <a16:creationId xmlns:a16="http://schemas.microsoft.com/office/drawing/2014/main" id="{CED9357F-B63F-DDCF-028F-958183FCB0CA}"/>
              </a:ext>
            </a:extLst>
          </p:cNvPr>
          <p:cNvSpPr>
            <a:spLocks noGrp="1" noChangeArrowheads="1"/>
          </p:cNvSpPr>
          <p:nvPr>
            <p:ph type="body" idx="1"/>
          </p:nvPr>
        </p:nvSpPr>
        <p:spPr>
          <a:xfrm>
            <a:off x="838200" y="1981200"/>
            <a:ext cx="7454900" cy="3925888"/>
          </a:xfrm>
        </p:spPr>
        <p:txBody>
          <a:bodyPr/>
          <a:lstStyle/>
          <a:p>
            <a:pPr eaLnBrk="1" hangingPunct="1">
              <a:lnSpc>
                <a:spcPct val="90000"/>
              </a:lnSpc>
            </a:pPr>
            <a:r>
              <a:rPr lang="en-US" altLang="fr-FR" sz="3600">
                <a:solidFill>
                  <a:srgbClr val="FFFF00"/>
                </a:solidFill>
              </a:rPr>
              <a:t>Allogreffe de moelle</a:t>
            </a:r>
          </a:p>
          <a:p>
            <a:pPr eaLnBrk="1" hangingPunct="1">
              <a:lnSpc>
                <a:spcPct val="90000"/>
              </a:lnSpc>
            </a:pPr>
            <a:r>
              <a:rPr lang="en-US" altLang="fr-FR" sz="3600"/>
              <a:t>Chimiothérapie</a:t>
            </a:r>
          </a:p>
          <a:p>
            <a:pPr eaLnBrk="1" hangingPunct="1">
              <a:lnSpc>
                <a:spcPct val="90000"/>
              </a:lnSpc>
            </a:pPr>
            <a:r>
              <a:rPr lang="en-US" altLang="fr-FR" sz="3600"/>
              <a:t>Agents hypométhylants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a:extLst>
              <a:ext uri="{FF2B5EF4-FFF2-40B4-BE49-F238E27FC236}">
                <a16:creationId xmlns:a16="http://schemas.microsoft.com/office/drawing/2014/main" id="{E7CC75F8-823E-5362-C52F-88082DB6FC03}"/>
              </a:ext>
            </a:extLst>
          </p:cNvPr>
          <p:cNvSpPr>
            <a:spLocks noGrp="1"/>
          </p:cNvSpPr>
          <p:nvPr>
            <p:ph type="title"/>
          </p:nvPr>
        </p:nvSpPr>
        <p:spPr/>
        <p:txBody>
          <a:bodyPr/>
          <a:lstStyle/>
          <a:p>
            <a:r>
              <a:rPr lang="fr-FR" altLang="fr-FR"/>
              <a:t>Progrès dans l’allogreffe des SMD</a:t>
            </a:r>
          </a:p>
        </p:txBody>
      </p:sp>
      <p:sp>
        <p:nvSpPr>
          <p:cNvPr id="55298" name="Espace réservé du contenu 2">
            <a:extLst>
              <a:ext uri="{FF2B5EF4-FFF2-40B4-BE49-F238E27FC236}">
                <a16:creationId xmlns:a16="http://schemas.microsoft.com/office/drawing/2014/main" id="{8FE5223C-1CB3-C00D-F468-8FBE8A65105F}"/>
              </a:ext>
            </a:extLst>
          </p:cNvPr>
          <p:cNvSpPr>
            <a:spLocks noGrp="1"/>
          </p:cNvSpPr>
          <p:nvPr>
            <p:ph idx="1"/>
          </p:nvPr>
        </p:nvSpPr>
        <p:spPr>
          <a:xfrm>
            <a:off x="755650" y="2205038"/>
            <a:ext cx="7772400" cy="4114800"/>
          </a:xfrm>
        </p:spPr>
        <p:txBody>
          <a:bodyPr/>
          <a:lstStyle/>
          <a:p>
            <a:r>
              <a:rPr lang="fr-FR" altLang="fr-FR" dirty="0">
                <a:solidFill>
                  <a:srgbClr val="FFFF00"/>
                </a:solidFill>
              </a:rPr>
              <a:t>Augmentation du nombre des donneurs</a:t>
            </a:r>
            <a:r>
              <a:rPr lang="fr-FR" altLang="fr-FR" dirty="0"/>
              <a:t>: fichier de donneur volontaire, </a:t>
            </a:r>
            <a:r>
              <a:rPr lang="fr-FR" altLang="fr-FR" i="1" dirty="0"/>
              <a:t>greffes « haplo identiques »</a:t>
            </a:r>
          </a:p>
          <a:p>
            <a:endParaRPr lang="fr-FR" altLang="fr-FR" i="1" dirty="0"/>
          </a:p>
          <a:p>
            <a:r>
              <a:rPr lang="fr-FR" altLang="fr-FR" dirty="0">
                <a:solidFill>
                  <a:srgbClr val="FFFF00"/>
                </a:solidFill>
              </a:rPr>
              <a:t>Meilleur traitement des complications </a:t>
            </a:r>
            <a:r>
              <a:rPr lang="fr-FR" altLang="fr-FR" dirty="0"/>
              <a:t>(notamment infectieuses)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929FF"/>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F0FB105-04BE-DCC1-EA81-373CA9FDFF79}"/>
              </a:ext>
            </a:extLst>
          </p:cNvPr>
          <p:cNvSpPr>
            <a:spLocks noGrp="1" noChangeArrowheads="1"/>
          </p:cNvSpPr>
          <p:nvPr>
            <p:ph type="title"/>
          </p:nvPr>
        </p:nvSpPr>
        <p:spPr/>
        <p:txBody>
          <a:bodyPr/>
          <a:lstStyle/>
          <a:p>
            <a:pPr eaLnBrk="1" hangingPunct="1"/>
            <a:r>
              <a:rPr lang="en-US" altLang="fr-FR" sz="2800">
                <a:solidFill>
                  <a:srgbClr val="FBFFFC"/>
                </a:solidFill>
              </a:rPr>
              <a:t>Chimiothérapie Anthracycline-AraC</a:t>
            </a:r>
            <a:endParaRPr lang="en-US" altLang="fr-FR" sz="2800"/>
          </a:p>
        </p:txBody>
      </p:sp>
      <p:sp>
        <p:nvSpPr>
          <p:cNvPr id="56323" name="Espace réservé du contenu 1">
            <a:extLst>
              <a:ext uri="{FF2B5EF4-FFF2-40B4-BE49-F238E27FC236}">
                <a16:creationId xmlns:a16="http://schemas.microsoft.com/office/drawing/2014/main" id="{A13D53A3-7233-F0B3-7075-602C35D208B2}"/>
              </a:ext>
            </a:extLst>
          </p:cNvPr>
          <p:cNvSpPr>
            <a:spLocks noGrp="1"/>
          </p:cNvSpPr>
          <p:nvPr>
            <p:ph sz="half" idx="1"/>
          </p:nvPr>
        </p:nvSpPr>
        <p:spPr/>
        <p:txBody>
          <a:bodyPr/>
          <a:lstStyle/>
          <a:p>
            <a:endParaRPr lang="fr-FR" altLang="fr-FR">
              <a:latin typeface="Franklin Gothic Medium Cond" panose="020B0606030402020204" pitchFamily="34" charset="0"/>
            </a:endParaRPr>
          </a:p>
        </p:txBody>
      </p:sp>
      <p:sp>
        <p:nvSpPr>
          <p:cNvPr id="3" name="Espace réservé du contenu 2">
            <a:extLst>
              <a:ext uri="{FF2B5EF4-FFF2-40B4-BE49-F238E27FC236}">
                <a16:creationId xmlns:a16="http://schemas.microsoft.com/office/drawing/2014/main" id="{DC81B1C9-8E69-D541-181A-0D854F822219}"/>
              </a:ext>
            </a:extLst>
          </p:cNvPr>
          <p:cNvSpPr>
            <a:spLocks noGrp="1"/>
          </p:cNvSpPr>
          <p:nvPr>
            <p:ph sz="half" idx="2"/>
          </p:nvPr>
        </p:nvSpPr>
        <p:spPr/>
        <p:txBody>
          <a:bodyPr/>
          <a:lstStyle/>
          <a:p>
            <a:pPr>
              <a:defRPr/>
            </a:pPr>
            <a:endParaRPr lang="fr-FR" dirty="0">
              <a:ea typeface="+mn-ea"/>
              <a:cs typeface="+mn-cs"/>
            </a:endParaRPr>
          </a:p>
          <a:p>
            <a:pPr>
              <a:defRPr/>
            </a:pPr>
            <a:r>
              <a:rPr lang="fr-FR" dirty="0">
                <a:solidFill>
                  <a:srgbClr val="FFFF00"/>
                </a:solidFill>
                <a:ea typeface="+mn-ea"/>
                <a:cs typeface="+mn-cs"/>
              </a:rPr>
              <a:t>CPX 351: </a:t>
            </a:r>
            <a:r>
              <a:rPr lang="fr-FR" dirty="0" err="1">
                <a:solidFill>
                  <a:srgbClr val="FFFF00"/>
                </a:solidFill>
                <a:ea typeface="+mn-ea"/>
                <a:cs typeface="+mn-cs"/>
              </a:rPr>
              <a:t>Vyxeos</a:t>
            </a:r>
            <a:endParaRPr lang="fr-FR" dirty="0">
              <a:solidFill>
                <a:srgbClr val="FFFF00"/>
              </a:solidFill>
              <a:ea typeface="+mn-ea"/>
              <a:cs typeface="+mn-cs"/>
            </a:endParaRPr>
          </a:p>
          <a:p>
            <a:pPr marL="0" indent="0">
              <a:buFont typeface="Franklin Gothic Medium" charset="0"/>
              <a:buNone/>
              <a:defRPr/>
            </a:pPr>
            <a:r>
              <a:rPr lang="fr-FR" dirty="0">
                <a:ea typeface="+mn-ea"/>
                <a:cs typeface="+mn-cs"/>
              </a:rPr>
              <a:t>  	</a:t>
            </a:r>
            <a:endParaRPr lang="fr-FR" sz="3600" dirty="0">
              <a:solidFill>
                <a:srgbClr val="FFFF00"/>
              </a:solidFill>
              <a:ea typeface="+mn-ea"/>
              <a:cs typeface="+mn-cs"/>
            </a:endParaRPr>
          </a:p>
        </p:txBody>
      </p:sp>
      <p:grpSp>
        <p:nvGrpSpPr>
          <p:cNvPr id="56325" name="Group 3">
            <a:extLst>
              <a:ext uri="{FF2B5EF4-FFF2-40B4-BE49-F238E27FC236}">
                <a16:creationId xmlns:a16="http://schemas.microsoft.com/office/drawing/2014/main" id="{B67A2FA7-95C6-D4E7-D1DB-3224752D512A}"/>
              </a:ext>
            </a:extLst>
          </p:cNvPr>
          <p:cNvGrpSpPr>
            <a:grpSpLocks/>
          </p:cNvGrpSpPr>
          <p:nvPr/>
        </p:nvGrpSpPr>
        <p:grpSpPr bwMode="auto">
          <a:xfrm>
            <a:off x="169863" y="1508125"/>
            <a:ext cx="4249737" cy="4400550"/>
            <a:chOff x="622" y="1065"/>
            <a:chExt cx="4434" cy="2655"/>
          </a:xfrm>
        </p:grpSpPr>
        <p:grpSp>
          <p:nvGrpSpPr>
            <p:cNvPr id="56329" name="Group 4">
              <a:extLst>
                <a:ext uri="{FF2B5EF4-FFF2-40B4-BE49-F238E27FC236}">
                  <a16:creationId xmlns:a16="http://schemas.microsoft.com/office/drawing/2014/main" id="{D5D4108B-2DC6-0CBB-0619-97DE7C3B9776}"/>
                </a:ext>
              </a:extLst>
            </p:cNvPr>
            <p:cNvGrpSpPr>
              <a:grpSpLocks/>
            </p:cNvGrpSpPr>
            <p:nvPr/>
          </p:nvGrpSpPr>
          <p:grpSpPr bwMode="auto">
            <a:xfrm>
              <a:off x="1106" y="1259"/>
              <a:ext cx="3647" cy="2078"/>
              <a:chOff x="1310" y="1248"/>
              <a:chExt cx="3454" cy="1968"/>
            </a:xfrm>
          </p:grpSpPr>
          <p:sp>
            <p:nvSpPr>
              <p:cNvPr id="56360" name="Rectangle 5">
                <a:extLst>
                  <a:ext uri="{FF2B5EF4-FFF2-40B4-BE49-F238E27FC236}">
                    <a16:creationId xmlns:a16="http://schemas.microsoft.com/office/drawing/2014/main" id="{E431AF71-A7AB-4889-59C1-283FD46C4E83}"/>
                  </a:ext>
                </a:extLst>
              </p:cNvPr>
              <p:cNvSpPr>
                <a:spLocks noChangeArrowheads="1"/>
              </p:cNvSpPr>
              <p:nvPr/>
            </p:nvSpPr>
            <p:spPr bwMode="auto">
              <a:xfrm>
                <a:off x="1335" y="1248"/>
                <a:ext cx="3429" cy="19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grpSp>
            <p:nvGrpSpPr>
              <p:cNvPr id="56361" name="Group 6">
                <a:extLst>
                  <a:ext uri="{FF2B5EF4-FFF2-40B4-BE49-F238E27FC236}">
                    <a16:creationId xmlns:a16="http://schemas.microsoft.com/office/drawing/2014/main" id="{3EB49606-92DF-8936-C755-CA54A60CDAA8}"/>
                  </a:ext>
                </a:extLst>
              </p:cNvPr>
              <p:cNvGrpSpPr>
                <a:grpSpLocks/>
              </p:cNvGrpSpPr>
              <p:nvPr/>
            </p:nvGrpSpPr>
            <p:grpSpPr bwMode="auto">
              <a:xfrm>
                <a:off x="1335" y="3180"/>
                <a:ext cx="3427" cy="36"/>
                <a:chOff x="1335" y="3180"/>
                <a:chExt cx="3427" cy="36"/>
              </a:xfrm>
            </p:grpSpPr>
            <p:sp>
              <p:nvSpPr>
                <p:cNvPr id="56369" name="Line 7">
                  <a:extLst>
                    <a:ext uri="{FF2B5EF4-FFF2-40B4-BE49-F238E27FC236}">
                      <a16:creationId xmlns:a16="http://schemas.microsoft.com/office/drawing/2014/main" id="{EED480D1-DBCF-1FC8-DD25-C2F954FBB997}"/>
                    </a:ext>
                  </a:extLst>
                </p:cNvPr>
                <p:cNvSpPr>
                  <a:spLocks noChangeShapeType="1"/>
                </p:cNvSpPr>
                <p:nvPr/>
              </p:nvSpPr>
              <p:spPr bwMode="auto">
                <a:xfrm>
                  <a:off x="1335"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0" name="Line 8">
                  <a:extLst>
                    <a:ext uri="{FF2B5EF4-FFF2-40B4-BE49-F238E27FC236}">
                      <a16:creationId xmlns:a16="http://schemas.microsoft.com/office/drawing/2014/main" id="{3934F12C-231D-4E23-60FF-24A284892C56}"/>
                    </a:ext>
                  </a:extLst>
                </p:cNvPr>
                <p:cNvSpPr>
                  <a:spLocks noChangeShapeType="1"/>
                </p:cNvSpPr>
                <p:nvPr/>
              </p:nvSpPr>
              <p:spPr bwMode="auto">
                <a:xfrm>
                  <a:off x="1824"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1" name="Line 9">
                  <a:extLst>
                    <a:ext uri="{FF2B5EF4-FFF2-40B4-BE49-F238E27FC236}">
                      <a16:creationId xmlns:a16="http://schemas.microsoft.com/office/drawing/2014/main" id="{AFE18E49-9B5E-711F-841B-510A3AF07E15}"/>
                    </a:ext>
                  </a:extLst>
                </p:cNvPr>
                <p:cNvSpPr>
                  <a:spLocks noChangeShapeType="1"/>
                </p:cNvSpPr>
                <p:nvPr/>
              </p:nvSpPr>
              <p:spPr bwMode="auto">
                <a:xfrm>
                  <a:off x="2314"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2" name="Line 10">
                  <a:extLst>
                    <a:ext uri="{FF2B5EF4-FFF2-40B4-BE49-F238E27FC236}">
                      <a16:creationId xmlns:a16="http://schemas.microsoft.com/office/drawing/2014/main" id="{B3329A4F-2269-B9DA-803A-66E17A2E7D51}"/>
                    </a:ext>
                  </a:extLst>
                </p:cNvPr>
                <p:cNvSpPr>
                  <a:spLocks noChangeShapeType="1"/>
                </p:cNvSpPr>
                <p:nvPr/>
              </p:nvSpPr>
              <p:spPr bwMode="auto">
                <a:xfrm>
                  <a:off x="2803"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3" name="Line 11">
                  <a:extLst>
                    <a:ext uri="{FF2B5EF4-FFF2-40B4-BE49-F238E27FC236}">
                      <a16:creationId xmlns:a16="http://schemas.microsoft.com/office/drawing/2014/main" id="{DAABBDE6-7F4B-2FE5-86B7-ABF36BEC65B5}"/>
                    </a:ext>
                  </a:extLst>
                </p:cNvPr>
                <p:cNvSpPr>
                  <a:spLocks noChangeShapeType="1"/>
                </p:cNvSpPr>
                <p:nvPr/>
              </p:nvSpPr>
              <p:spPr bwMode="auto">
                <a:xfrm>
                  <a:off x="3293"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4" name="Line 12">
                  <a:extLst>
                    <a:ext uri="{FF2B5EF4-FFF2-40B4-BE49-F238E27FC236}">
                      <a16:creationId xmlns:a16="http://schemas.microsoft.com/office/drawing/2014/main" id="{EAD3CE4F-0374-3B25-630F-F77ADC564EA4}"/>
                    </a:ext>
                  </a:extLst>
                </p:cNvPr>
                <p:cNvSpPr>
                  <a:spLocks noChangeShapeType="1"/>
                </p:cNvSpPr>
                <p:nvPr/>
              </p:nvSpPr>
              <p:spPr bwMode="auto">
                <a:xfrm>
                  <a:off x="3782"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5" name="Line 13">
                  <a:extLst>
                    <a:ext uri="{FF2B5EF4-FFF2-40B4-BE49-F238E27FC236}">
                      <a16:creationId xmlns:a16="http://schemas.microsoft.com/office/drawing/2014/main" id="{DB622880-6BCC-F17C-D2F1-8C7BE7B8695A}"/>
                    </a:ext>
                  </a:extLst>
                </p:cNvPr>
                <p:cNvSpPr>
                  <a:spLocks noChangeShapeType="1"/>
                </p:cNvSpPr>
                <p:nvPr/>
              </p:nvSpPr>
              <p:spPr bwMode="auto">
                <a:xfrm>
                  <a:off x="4272"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76" name="Line 14">
                  <a:extLst>
                    <a:ext uri="{FF2B5EF4-FFF2-40B4-BE49-F238E27FC236}">
                      <a16:creationId xmlns:a16="http://schemas.microsoft.com/office/drawing/2014/main" id="{8EE5BA15-33BD-B108-881B-48F2D139C6F5}"/>
                    </a:ext>
                  </a:extLst>
                </p:cNvPr>
                <p:cNvSpPr>
                  <a:spLocks noChangeShapeType="1"/>
                </p:cNvSpPr>
                <p:nvPr/>
              </p:nvSpPr>
              <p:spPr bwMode="auto">
                <a:xfrm>
                  <a:off x="4762" y="3180"/>
                  <a:ext cx="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6362" name="Group 15">
                <a:extLst>
                  <a:ext uri="{FF2B5EF4-FFF2-40B4-BE49-F238E27FC236}">
                    <a16:creationId xmlns:a16="http://schemas.microsoft.com/office/drawing/2014/main" id="{0F8AB07B-C988-CEB8-61BF-63D52DDC98FA}"/>
                  </a:ext>
                </a:extLst>
              </p:cNvPr>
              <p:cNvGrpSpPr>
                <a:grpSpLocks/>
              </p:cNvGrpSpPr>
              <p:nvPr/>
            </p:nvGrpSpPr>
            <p:grpSpPr bwMode="auto">
              <a:xfrm>
                <a:off x="1310" y="1250"/>
                <a:ext cx="24" cy="1928"/>
                <a:chOff x="1310" y="1250"/>
                <a:chExt cx="24" cy="1928"/>
              </a:xfrm>
            </p:grpSpPr>
            <p:sp>
              <p:nvSpPr>
                <p:cNvPr id="56363" name="Line 16">
                  <a:extLst>
                    <a:ext uri="{FF2B5EF4-FFF2-40B4-BE49-F238E27FC236}">
                      <a16:creationId xmlns:a16="http://schemas.microsoft.com/office/drawing/2014/main" id="{F71F8F9F-05D9-6E6F-653B-03E8EF9B6095}"/>
                    </a:ext>
                  </a:extLst>
                </p:cNvPr>
                <p:cNvSpPr>
                  <a:spLocks noChangeShapeType="1"/>
                </p:cNvSpPr>
                <p:nvPr/>
              </p:nvSpPr>
              <p:spPr bwMode="auto">
                <a:xfrm flipH="1">
                  <a:off x="1310" y="3178"/>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4" name="Line 17">
                  <a:extLst>
                    <a:ext uri="{FF2B5EF4-FFF2-40B4-BE49-F238E27FC236}">
                      <a16:creationId xmlns:a16="http://schemas.microsoft.com/office/drawing/2014/main" id="{2CBFFAB1-10EF-47F7-C687-869AA91D56F1}"/>
                    </a:ext>
                  </a:extLst>
                </p:cNvPr>
                <p:cNvSpPr>
                  <a:spLocks noChangeShapeType="1"/>
                </p:cNvSpPr>
                <p:nvPr/>
              </p:nvSpPr>
              <p:spPr bwMode="auto">
                <a:xfrm flipH="1">
                  <a:off x="1310" y="2792"/>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5" name="Line 18">
                  <a:extLst>
                    <a:ext uri="{FF2B5EF4-FFF2-40B4-BE49-F238E27FC236}">
                      <a16:creationId xmlns:a16="http://schemas.microsoft.com/office/drawing/2014/main" id="{39E7E5C5-055D-9692-054F-4E1A46C4F52F}"/>
                    </a:ext>
                  </a:extLst>
                </p:cNvPr>
                <p:cNvSpPr>
                  <a:spLocks noChangeShapeType="1"/>
                </p:cNvSpPr>
                <p:nvPr/>
              </p:nvSpPr>
              <p:spPr bwMode="auto">
                <a:xfrm flipH="1">
                  <a:off x="1310" y="2406"/>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6" name="Line 19">
                  <a:extLst>
                    <a:ext uri="{FF2B5EF4-FFF2-40B4-BE49-F238E27FC236}">
                      <a16:creationId xmlns:a16="http://schemas.microsoft.com/office/drawing/2014/main" id="{76356E7B-D28A-B01D-0492-E8695834477D}"/>
                    </a:ext>
                  </a:extLst>
                </p:cNvPr>
                <p:cNvSpPr>
                  <a:spLocks noChangeShapeType="1"/>
                </p:cNvSpPr>
                <p:nvPr/>
              </p:nvSpPr>
              <p:spPr bwMode="auto">
                <a:xfrm flipH="1">
                  <a:off x="1310" y="2021"/>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7" name="Line 20">
                  <a:extLst>
                    <a:ext uri="{FF2B5EF4-FFF2-40B4-BE49-F238E27FC236}">
                      <a16:creationId xmlns:a16="http://schemas.microsoft.com/office/drawing/2014/main" id="{6799318C-9CB2-22E0-FFE9-A66B77365075}"/>
                    </a:ext>
                  </a:extLst>
                </p:cNvPr>
                <p:cNvSpPr>
                  <a:spLocks noChangeShapeType="1"/>
                </p:cNvSpPr>
                <p:nvPr/>
              </p:nvSpPr>
              <p:spPr bwMode="auto">
                <a:xfrm flipH="1">
                  <a:off x="1310" y="1635"/>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68" name="Line 21">
                  <a:extLst>
                    <a:ext uri="{FF2B5EF4-FFF2-40B4-BE49-F238E27FC236}">
                      <a16:creationId xmlns:a16="http://schemas.microsoft.com/office/drawing/2014/main" id="{8A199FCC-EF07-4AB0-498B-C1583E7B2F90}"/>
                    </a:ext>
                  </a:extLst>
                </p:cNvPr>
                <p:cNvSpPr>
                  <a:spLocks noChangeShapeType="1"/>
                </p:cNvSpPr>
                <p:nvPr/>
              </p:nvSpPr>
              <p:spPr bwMode="auto">
                <a:xfrm flipH="1">
                  <a:off x="1310" y="1250"/>
                  <a:ext cx="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56330" name="Group 22">
              <a:extLst>
                <a:ext uri="{FF2B5EF4-FFF2-40B4-BE49-F238E27FC236}">
                  <a16:creationId xmlns:a16="http://schemas.microsoft.com/office/drawing/2014/main" id="{5AD8D709-7331-FAE8-FA0F-D7D6FFA1BE20}"/>
                </a:ext>
              </a:extLst>
            </p:cNvPr>
            <p:cNvGrpSpPr>
              <a:grpSpLocks/>
            </p:cNvGrpSpPr>
            <p:nvPr/>
          </p:nvGrpSpPr>
          <p:grpSpPr bwMode="auto">
            <a:xfrm>
              <a:off x="950" y="3328"/>
              <a:ext cx="4106" cy="223"/>
              <a:chOff x="1171" y="3175"/>
              <a:chExt cx="3880" cy="211"/>
            </a:xfrm>
          </p:grpSpPr>
          <p:sp>
            <p:nvSpPr>
              <p:cNvPr id="56352" name="Text Box 23">
                <a:extLst>
                  <a:ext uri="{FF2B5EF4-FFF2-40B4-BE49-F238E27FC236}">
                    <a16:creationId xmlns:a16="http://schemas.microsoft.com/office/drawing/2014/main" id="{1102629C-365D-9078-FE78-8D80EC4BD40B}"/>
                  </a:ext>
                </a:extLst>
              </p:cNvPr>
              <p:cNvSpPr txBox="1">
                <a:spLocks noChangeArrowheads="1"/>
              </p:cNvSpPr>
              <p:nvPr/>
            </p:nvSpPr>
            <p:spPr bwMode="auto">
              <a:xfrm>
                <a:off x="1171" y="3175"/>
                <a:ext cx="30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0</a:t>
                </a:r>
              </a:p>
            </p:txBody>
          </p:sp>
          <p:sp>
            <p:nvSpPr>
              <p:cNvPr id="56353" name="Text Box 24">
                <a:extLst>
                  <a:ext uri="{FF2B5EF4-FFF2-40B4-BE49-F238E27FC236}">
                    <a16:creationId xmlns:a16="http://schemas.microsoft.com/office/drawing/2014/main" id="{84AB574C-0362-802D-0F82-F0A8262F062D}"/>
                  </a:ext>
                </a:extLst>
              </p:cNvPr>
              <p:cNvSpPr txBox="1">
                <a:spLocks noChangeArrowheads="1"/>
              </p:cNvSpPr>
              <p:nvPr/>
            </p:nvSpPr>
            <p:spPr bwMode="auto">
              <a:xfrm>
                <a:off x="1605"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20</a:t>
                </a:r>
              </a:p>
            </p:txBody>
          </p:sp>
          <p:sp>
            <p:nvSpPr>
              <p:cNvPr id="56354" name="Text Box 25">
                <a:extLst>
                  <a:ext uri="{FF2B5EF4-FFF2-40B4-BE49-F238E27FC236}">
                    <a16:creationId xmlns:a16="http://schemas.microsoft.com/office/drawing/2014/main" id="{9F6E49F2-785E-8C1E-8DFD-5DC5BE16C8D7}"/>
                  </a:ext>
                </a:extLst>
              </p:cNvPr>
              <p:cNvSpPr txBox="1">
                <a:spLocks noChangeArrowheads="1"/>
              </p:cNvSpPr>
              <p:nvPr/>
            </p:nvSpPr>
            <p:spPr bwMode="auto">
              <a:xfrm>
                <a:off x="2088"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40</a:t>
                </a:r>
              </a:p>
            </p:txBody>
          </p:sp>
          <p:sp>
            <p:nvSpPr>
              <p:cNvPr id="56355" name="Text Box 26">
                <a:extLst>
                  <a:ext uri="{FF2B5EF4-FFF2-40B4-BE49-F238E27FC236}">
                    <a16:creationId xmlns:a16="http://schemas.microsoft.com/office/drawing/2014/main" id="{017CB2C3-D2E3-3B54-A1F1-7E068BA58499}"/>
                  </a:ext>
                </a:extLst>
              </p:cNvPr>
              <p:cNvSpPr txBox="1">
                <a:spLocks noChangeArrowheads="1"/>
              </p:cNvSpPr>
              <p:nvPr/>
            </p:nvSpPr>
            <p:spPr bwMode="auto">
              <a:xfrm>
                <a:off x="2574"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60</a:t>
                </a:r>
              </a:p>
            </p:txBody>
          </p:sp>
          <p:sp>
            <p:nvSpPr>
              <p:cNvPr id="56356" name="Text Box 27">
                <a:extLst>
                  <a:ext uri="{FF2B5EF4-FFF2-40B4-BE49-F238E27FC236}">
                    <a16:creationId xmlns:a16="http://schemas.microsoft.com/office/drawing/2014/main" id="{68FBFE84-CB1D-344C-BFDF-0D3F132417A7}"/>
                  </a:ext>
                </a:extLst>
              </p:cNvPr>
              <p:cNvSpPr txBox="1">
                <a:spLocks noChangeArrowheads="1"/>
              </p:cNvSpPr>
              <p:nvPr/>
            </p:nvSpPr>
            <p:spPr bwMode="auto">
              <a:xfrm>
                <a:off x="3069" y="3175"/>
                <a:ext cx="43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80</a:t>
                </a:r>
              </a:p>
            </p:txBody>
          </p:sp>
          <p:sp>
            <p:nvSpPr>
              <p:cNvPr id="56357" name="Text Box 28">
                <a:extLst>
                  <a:ext uri="{FF2B5EF4-FFF2-40B4-BE49-F238E27FC236}">
                    <a16:creationId xmlns:a16="http://schemas.microsoft.com/office/drawing/2014/main" id="{BA807FB2-BDA6-B6C8-9DF6-975FFA0CD3FA}"/>
                  </a:ext>
                </a:extLst>
              </p:cNvPr>
              <p:cNvSpPr txBox="1">
                <a:spLocks noChangeArrowheads="1"/>
              </p:cNvSpPr>
              <p:nvPr/>
            </p:nvSpPr>
            <p:spPr bwMode="auto">
              <a:xfrm>
                <a:off x="3496" y="3175"/>
                <a:ext cx="56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100</a:t>
                </a:r>
              </a:p>
            </p:txBody>
          </p:sp>
          <p:sp>
            <p:nvSpPr>
              <p:cNvPr id="56358" name="Text Box 29">
                <a:extLst>
                  <a:ext uri="{FF2B5EF4-FFF2-40B4-BE49-F238E27FC236}">
                    <a16:creationId xmlns:a16="http://schemas.microsoft.com/office/drawing/2014/main" id="{CC0973AD-AF3B-59BC-4440-175A2C7C0995}"/>
                  </a:ext>
                </a:extLst>
              </p:cNvPr>
              <p:cNvSpPr txBox="1">
                <a:spLocks noChangeArrowheads="1"/>
              </p:cNvSpPr>
              <p:nvPr/>
            </p:nvSpPr>
            <p:spPr bwMode="auto">
              <a:xfrm>
                <a:off x="3990" y="3175"/>
                <a:ext cx="56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120</a:t>
                </a:r>
              </a:p>
            </p:txBody>
          </p:sp>
          <p:sp>
            <p:nvSpPr>
              <p:cNvPr id="56359" name="Text Box 30">
                <a:extLst>
                  <a:ext uri="{FF2B5EF4-FFF2-40B4-BE49-F238E27FC236}">
                    <a16:creationId xmlns:a16="http://schemas.microsoft.com/office/drawing/2014/main" id="{4759E24C-EBA7-2A93-18D4-C4D1319FAE07}"/>
                  </a:ext>
                </a:extLst>
              </p:cNvPr>
              <p:cNvSpPr txBox="1">
                <a:spLocks noChangeArrowheads="1"/>
              </p:cNvSpPr>
              <p:nvPr/>
            </p:nvSpPr>
            <p:spPr bwMode="auto">
              <a:xfrm>
                <a:off x="4489" y="3175"/>
                <a:ext cx="56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140</a:t>
                </a:r>
              </a:p>
            </p:txBody>
          </p:sp>
        </p:grpSp>
        <p:sp>
          <p:nvSpPr>
            <p:cNvPr id="56331" name="Text Box 31">
              <a:extLst>
                <a:ext uri="{FF2B5EF4-FFF2-40B4-BE49-F238E27FC236}">
                  <a16:creationId xmlns:a16="http://schemas.microsoft.com/office/drawing/2014/main" id="{8F4D9AE0-AB91-7EC4-D91C-81B92B02E3E5}"/>
                </a:ext>
              </a:extLst>
            </p:cNvPr>
            <p:cNvSpPr txBox="1">
              <a:spLocks noChangeArrowheads="1"/>
            </p:cNvSpPr>
            <p:nvPr/>
          </p:nvSpPr>
          <p:spPr bwMode="auto">
            <a:xfrm>
              <a:off x="1184" y="3499"/>
              <a:ext cx="355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fr-FR" altLang="fr-FR" sz="1800" b="1">
                <a:solidFill>
                  <a:schemeClr val="bg1"/>
                </a:solidFill>
              </a:endParaRPr>
            </a:p>
          </p:txBody>
        </p:sp>
        <p:grpSp>
          <p:nvGrpSpPr>
            <p:cNvPr id="56332" name="Group 32">
              <a:extLst>
                <a:ext uri="{FF2B5EF4-FFF2-40B4-BE49-F238E27FC236}">
                  <a16:creationId xmlns:a16="http://schemas.microsoft.com/office/drawing/2014/main" id="{04EA3783-BA2D-E8F8-12DC-256AE2238C87}"/>
                </a:ext>
              </a:extLst>
            </p:cNvPr>
            <p:cNvGrpSpPr>
              <a:grpSpLocks/>
            </p:cNvGrpSpPr>
            <p:nvPr/>
          </p:nvGrpSpPr>
          <p:grpSpPr bwMode="auto">
            <a:xfrm>
              <a:off x="622" y="1125"/>
              <a:ext cx="595" cy="2284"/>
              <a:chOff x="859" y="1125"/>
              <a:chExt cx="564" cy="2159"/>
            </a:xfrm>
          </p:grpSpPr>
          <p:sp>
            <p:nvSpPr>
              <p:cNvPr id="56346" name="Text Box 33">
                <a:extLst>
                  <a:ext uri="{FF2B5EF4-FFF2-40B4-BE49-F238E27FC236}">
                    <a16:creationId xmlns:a16="http://schemas.microsoft.com/office/drawing/2014/main" id="{7A946DB0-7370-DA73-85FA-8382FC8DE542}"/>
                  </a:ext>
                </a:extLst>
              </p:cNvPr>
              <p:cNvSpPr txBox="1">
                <a:spLocks noChangeArrowheads="1"/>
              </p:cNvSpPr>
              <p:nvPr/>
            </p:nvSpPr>
            <p:spPr bwMode="auto">
              <a:xfrm>
                <a:off x="1068" y="3073"/>
                <a:ext cx="310"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0</a:t>
                </a:r>
              </a:p>
            </p:txBody>
          </p:sp>
          <p:sp>
            <p:nvSpPr>
              <p:cNvPr id="56347" name="Text Box 34">
                <a:extLst>
                  <a:ext uri="{FF2B5EF4-FFF2-40B4-BE49-F238E27FC236}">
                    <a16:creationId xmlns:a16="http://schemas.microsoft.com/office/drawing/2014/main" id="{325C1F19-C2BA-2721-B63B-715AB61006D4}"/>
                  </a:ext>
                </a:extLst>
              </p:cNvPr>
              <p:cNvSpPr txBox="1">
                <a:spLocks noChangeArrowheads="1"/>
              </p:cNvSpPr>
              <p:nvPr/>
            </p:nvSpPr>
            <p:spPr bwMode="auto">
              <a:xfrm>
                <a:off x="966" y="2704"/>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20</a:t>
                </a:r>
              </a:p>
            </p:txBody>
          </p:sp>
          <p:sp>
            <p:nvSpPr>
              <p:cNvPr id="56348" name="Text Box 35">
                <a:extLst>
                  <a:ext uri="{FF2B5EF4-FFF2-40B4-BE49-F238E27FC236}">
                    <a16:creationId xmlns:a16="http://schemas.microsoft.com/office/drawing/2014/main" id="{9FC9B35E-FC3A-E59D-6D59-C3581E9DFB43}"/>
                  </a:ext>
                </a:extLst>
              </p:cNvPr>
              <p:cNvSpPr txBox="1">
                <a:spLocks noChangeArrowheads="1"/>
              </p:cNvSpPr>
              <p:nvPr/>
            </p:nvSpPr>
            <p:spPr bwMode="auto">
              <a:xfrm>
                <a:off x="958" y="2302"/>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40</a:t>
                </a:r>
              </a:p>
            </p:txBody>
          </p:sp>
          <p:sp>
            <p:nvSpPr>
              <p:cNvPr id="56349" name="Text Box 36">
                <a:extLst>
                  <a:ext uri="{FF2B5EF4-FFF2-40B4-BE49-F238E27FC236}">
                    <a16:creationId xmlns:a16="http://schemas.microsoft.com/office/drawing/2014/main" id="{E1DE83E9-429E-1B98-DECB-C1C2C12489E5}"/>
                  </a:ext>
                </a:extLst>
              </p:cNvPr>
              <p:cNvSpPr txBox="1">
                <a:spLocks noChangeArrowheads="1"/>
              </p:cNvSpPr>
              <p:nvPr/>
            </p:nvSpPr>
            <p:spPr bwMode="auto">
              <a:xfrm>
                <a:off x="958" y="1904"/>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60</a:t>
                </a:r>
              </a:p>
            </p:txBody>
          </p:sp>
          <p:sp>
            <p:nvSpPr>
              <p:cNvPr id="56350" name="Text Box 37">
                <a:extLst>
                  <a:ext uri="{FF2B5EF4-FFF2-40B4-BE49-F238E27FC236}">
                    <a16:creationId xmlns:a16="http://schemas.microsoft.com/office/drawing/2014/main" id="{D11A296E-ADA8-1808-97F7-28C7FB6F364A}"/>
                  </a:ext>
                </a:extLst>
              </p:cNvPr>
              <p:cNvSpPr txBox="1">
                <a:spLocks noChangeArrowheads="1"/>
              </p:cNvSpPr>
              <p:nvPr/>
            </p:nvSpPr>
            <p:spPr bwMode="auto">
              <a:xfrm>
                <a:off x="966" y="1529"/>
                <a:ext cx="4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80</a:t>
                </a:r>
              </a:p>
            </p:txBody>
          </p:sp>
          <p:sp>
            <p:nvSpPr>
              <p:cNvPr id="56351" name="Text Box 38">
                <a:extLst>
                  <a:ext uri="{FF2B5EF4-FFF2-40B4-BE49-F238E27FC236}">
                    <a16:creationId xmlns:a16="http://schemas.microsoft.com/office/drawing/2014/main" id="{81051A81-137A-0C08-E1AC-97B3A8E9ED79}"/>
                  </a:ext>
                </a:extLst>
              </p:cNvPr>
              <p:cNvSpPr txBox="1">
                <a:spLocks noChangeArrowheads="1"/>
              </p:cNvSpPr>
              <p:nvPr/>
            </p:nvSpPr>
            <p:spPr bwMode="auto">
              <a:xfrm>
                <a:off x="859" y="1125"/>
                <a:ext cx="56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100</a:t>
                </a:r>
              </a:p>
            </p:txBody>
          </p:sp>
        </p:grpSp>
        <p:sp>
          <p:nvSpPr>
            <p:cNvPr id="56333" name="Text Box 39">
              <a:extLst>
                <a:ext uri="{FF2B5EF4-FFF2-40B4-BE49-F238E27FC236}">
                  <a16:creationId xmlns:a16="http://schemas.microsoft.com/office/drawing/2014/main" id="{F5FA8486-CFC2-9D24-7B6F-47FCED5D7F83}"/>
                </a:ext>
              </a:extLst>
            </p:cNvPr>
            <p:cNvSpPr txBox="1">
              <a:spLocks noChangeArrowheads="1"/>
            </p:cNvSpPr>
            <p:nvPr/>
          </p:nvSpPr>
          <p:spPr bwMode="auto">
            <a:xfrm rot="-5400000">
              <a:off x="-150" y="1979"/>
              <a:ext cx="221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solidFill>
                    <a:schemeClr val="bg1"/>
                  </a:solidFill>
                </a:rPr>
                <a:t>Survival (%)</a:t>
              </a:r>
            </a:p>
          </p:txBody>
        </p:sp>
        <p:grpSp>
          <p:nvGrpSpPr>
            <p:cNvPr id="56334" name="Group 40">
              <a:extLst>
                <a:ext uri="{FF2B5EF4-FFF2-40B4-BE49-F238E27FC236}">
                  <a16:creationId xmlns:a16="http://schemas.microsoft.com/office/drawing/2014/main" id="{4DAC96B0-2868-F0A3-95C5-F695AF7C49FC}"/>
                </a:ext>
              </a:extLst>
            </p:cNvPr>
            <p:cNvGrpSpPr>
              <a:grpSpLocks/>
            </p:cNvGrpSpPr>
            <p:nvPr/>
          </p:nvGrpSpPr>
          <p:grpSpPr bwMode="auto">
            <a:xfrm>
              <a:off x="1134" y="1274"/>
              <a:ext cx="3405" cy="1876"/>
              <a:chOff x="1344" y="1266"/>
              <a:chExt cx="3218" cy="1773"/>
            </a:xfrm>
          </p:grpSpPr>
          <p:sp>
            <p:nvSpPr>
              <p:cNvPr id="56335" name="Freeform 41">
                <a:extLst>
                  <a:ext uri="{FF2B5EF4-FFF2-40B4-BE49-F238E27FC236}">
                    <a16:creationId xmlns:a16="http://schemas.microsoft.com/office/drawing/2014/main" id="{EAC0E0E1-E3B9-BAAF-8150-6952474FB09E}"/>
                  </a:ext>
                </a:extLst>
              </p:cNvPr>
              <p:cNvSpPr>
                <a:spLocks/>
              </p:cNvSpPr>
              <p:nvPr/>
            </p:nvSpPr>
            <p:spPr bwMode="auto">
              <a:xfrm>
                <a:off x="1344" y="1266"/>
                <a:ext cx="3218" cy="1766"/>
              </a:xfrm>
              <a:custGeom>
                <a:avLst/>
                <a:gdLst>
                  <a:gd name="T0" fmla="*/ 10 w 3218"/>
                  <a:gd name="T1" fmla="*/ 6 h 1766"/>
                  <a:gd name="T2" fmla="*/ 10 w 3218"/>
                  <a:gd name="T3" fmla="*/ 66 h 1766"/>
                  <a:gd name="T4" fmla="*/ 18 w 3218"/>
                  <a:gd name="T5" fmla="*/ 282 h 1766"/>
                  <a:gd name="T6" fmla="*/ 30 w 3218"/>
                  <a:gd name="T7" fmla="*/ 350 h 1766"/>
                  <a:gd name="T8" fmla="*/ 50 w 3218"/>
                  <a:gd name="T9" fmla="*/ 386 h 1766"/>
                  <a:gd name="T10" fmla="*/ 66 w 3218"/>
                  <a:gd name="T11" fmla="*/ 410 h 1766"/>
                  <a:gd name="T12" fmla="*/ 74 w 3218"/>
                  <a:gd name="T13" fmla="*/ 510 h 1766"/>
                  <a:gd name="T14" fmla="*/ 94 w 3218"/>
                  <a:gd name="T15" fmla="*/ 550 h 1766"/>
                  <a:gd name="T16" fmla="*/ 122 w 3218"/>
                  <a:gd name="T17" fmla="*/ 606 h 1766"/>
                  <a:gd name="T18" fmla="*/ 154 w 3218"/>
                  <a:gd name="T19" fmla="*/ 638 h 1766"/>
                  <a:gd name="T20" fmla="*/ 170 w 3218"/>
                  <a:gd name="T21" fmla="*/ 666 h 1766"/>
                  <a:gd name="T22" fmla="*/ 194 w 3218"/>
                  <a:gd name="T23" fmla="*/ 690 h 1766"/>
                  <a:gd name="T24" fmla="*/ 210 w 3218"/>
                  <a:gd name="T25" fmla="*/ 710 h 1766"/>
                  <a:gd name="T26" fmla="*/ 218 w 3218"/>
                  <a:gd name="T27" fmla="*/ 730 h 1766"/>
                  <a:gd name="T28" fmla="*/ 222 w 3218"/>
                  <a:gd name="T29" fmla="*/ 750 h 1766"/>
                  <a:gd name="T30" fmla="*/ 246 w 3218"/>
                  <a:gd name="T31" fmla="*/ 850 h 1766"/>
                  <a:gd name="T32" fmla="*/ 266 w 3218"/>
                  <a:gd name="T33" fmla="*/ 942 h 1766"/>
                  <a:gd name="T34" fmla="*/ 290 w 3218"/>
                  <a:gd name="T35" fmla="*/ 1022 h 1766"/>
                  <a:gd name="T36" fmla="*/ 302 w 3218"/>
                  <a:gd name="T37" fmla="*/ 1050 h 1766"/>
                  <a:gd name="T38" fmla="*/ 338 w 3218"/>
                  <a:gd name="T39" fmla="*/ 1134 h 1766"/>
                  <a:gd name="T40" fmla="*/ 386 w 3218"/>
                  <a:gd name="T41" fmla="*/ 1154 h 1766"/>
                  <a:gd name="T42" fmla="*/ 410 w 3218"/>
                  <a:gd name="T43" fmla="*/ 1198 h 1766"/>
                  <a:gd name="T44" fmla="*/ 438 w 3218"/>
                  <a:gd name="T45" fmla="*/ 1246 h 1766"/>
                  <a:gd name="T46" fmla="*/ 450 w 3218"/>
                  <a:gd name="T47" fmla="*/ 1270 h 1766"/>
                  <a:gd name="T48" fmla="*/ 466 w 3218"/>
                  <a:gd name="T49" fmla="*/ 1298 h 1766"/>
                  <a:gd name="T50" fmla="*/ 482 w 3218"/>
                  <a:gd name="T51" fmla="*/ 1362 h 1766"/>
                  <a:gd name="T52" fmla="*/ 502 w 3218"/>
                  <a:gd name="T53" fmla="*/ 1390 h 1766"/>
                  <a:gd name="T54" fmla="*/ 566 w 3218"/>
                  <a:gd name="T55" fmla="*/ 1418 h 1766"/>
                  <a:gd name="T56" fmla="*/ 570 w 3218"/>
                  <a:gd name="T57" fmla="*/ 1446 h 1766"/>
                  <a:gd name="T58" fmla="*/ 582 w 3218"/>
                  <a:gd name="T59" fmla="*/ 1526 h 1766"/>
                  <a:gd name="T60" fmla="*/ 606 w 3218"/>
                  <a:gd name="T61" fmla="*/ 1558 h 1766"/>
                  <a:gd name="T62" fmla="*/ 634 w 3218"/>
                  <a:gd name="T63" fmla="*/ 1582 h 1766"/>
                  <a:gd name="T64" fmla="*/ 754 w 3218"/>
                  <a:gd name="T65" fmla="*/ 1614 h 1766"/>
                  <a:gd name="T66" fmla="*/ 922 w 3218"/>
                  <a:gd name="T67" fmla="*/ 1642 h 1766"/>
                  <a:gd name="T68" fmla="*/ 1158 w 3218"/>
                  <a:gd name="T69" fmla="*/ 1666 h 1766"/>
                  <a:gd name="T70" fmla="*/ 1214 w 3218"/>
                  <a:gd name="T71" fmla="*/ 1698 h 1766"/>
                  <a:gd name="T72" fmla="*/ 1406 w 3218"/>
                  <a:gd name="T73" fmla="*/ 1738 h 1766"/>
                  <a:gd name="T74" fmla="*/ 1902 w 3218"/>
                  <a:gd name="T75" fmla="*/ 1766 h 17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18"/>
                  <a:gd name="T115" fmla="*/ 0 h 1766"/>
                  <a:gd name="T116" fmla="*/ 3218 w 3218"/>
                  <a:gd name="T117" fmla="*/ 1766 h 17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18" h="1766">
                    <a:moveTo>
                      <a:pt x="0" y="0"/>
                    </a:moveTo>
                    <a:lnTo>
                      <a:pt x="10" y="6"/>
                    </a:lnTo>
                    <a:lnTo>
                      <a:pt x="10" y="38"/>
                    </a:lnTo>
                    <a:lnTo>
                      <a:pt x="10" y="66"/>
                    </a:lnTo>
                    <a:lnTo>
                      <a:pt x="22" y="70"/>
                    </a:lnTo>
                    <a:lnTo>
                      <a:pt x="18" y="282"/>
                    </a:lnTo>
                    <a:lnTo>
                      <a:pt x="34" y="294"/>
                    </a:lnTo>
                    <a:lnTo>
                      <a:pt x="30" y="350"/>
                    </a:lnTo>
                    <a:lnTo>
                      <a:pt x="50" y="350"/>
                    </a:lnTo>
                    <a:lnTo>
                      <a:pt x="50" y="386"/>
                    </a:lnTo>
                    <a:lnTo>
                      <a:pt x="66" y="386"/>
                    </a:lnTo>
                    <a:lnTo>
                      <a:pt x="66" y="410"/>
                    </a:lnTo>
                    <a:lnTo>
                      <a:pt x="74" y="410"/>
                    </a:lnTo>
                    <a:lnTo>
                      <a:pt x="74" y="510"/>
                    </a:lnTo>
                    <a:lnTo>
                      <a:pt x="94" y="510"/>
                    </a:lnTo>
                    <a:lnTo>
                      <a:pt x="94" y="550"/>
                    </a:lnTo>
                    <a:lnTo>
                      <a:pt x="118" y="550"/>
                    </a:lnTo>
                    <a:lnTo>
                      <a:pt x="122" y="606"/>
                    </a:lnTo>
                    <a:lnTo>
                      <a:pt x="154" y="606"/>
                    </a:lnTo>
                    <a:lnTo>
                      <a:pt x="154" y="638"/>
                    </a:lnTo>
                    <a:lnTo>
                      <a:pt x="170" y="642"/>
                    </a:lnTo>
                    <a:lnTo>
                      <a:pt x="170" y="666"/>
                    </a:lnTo>
                    <a:lnTo>
                      <a:pt x="194" y="670"/>
                    </a:lnTo>
                    <a:lnTo>
                      <a:pt x="194" y="690"/>
                    </a:lnTo>
                    <a:lnTo>
                      <a:pt x="206" y="690"/>
                    </a:lnTo>
                    <a:lnTo>
                      <a:pt x="210" y="710"/>
                    </a:lnTo>
                    <a:lnTo>
                      <a:pt x="222" y="710"/>
                    </a:lnTo>
                    <a:lnTo>
                      <a:pt x="218" y="730"/>
                    </a:lnTo>
                    <a:lnTo>
                      <a:pt x="222" y="734"/>
                    </a:lnTo>
                    <a:lnTo>
                      <a:pt x="222" y="750"/>
                    </a:lnTo>
                    <a:lnTo>
                      <a:pt x="242" y="750"/>
                    </a:lnTo>
                    <a:lnTo>
                      <a:pt x="246" y="850"/>
                    </a:lnTo>
                    <a:lnTo>
                      <a:pt x="266" y="850"/>
                    </a:lnTo>
                    <a:lnTo>
                      <a:pt x="266" y="942"/>
                    </a:lnTo>
                    <a:lnTo>
                      <a:pt x="286" y="946"/>
                    </a:lnTo>
                    <a:lnTo>
                      <a:pt x="290" y="1022"/>
                    </a:lnTo>
                    <a:lnTo>
                      <a:pt x="302" y="1022"/>
                    </a:lnTo>
                    <a:lnTo>
                      <a:pt x="302" y="1050"/>
                    </a:lnTo>
                    <a:lnTo>
                      <a:pt x="338" y="1050"/>
                    </a:lnTo>
                    <a:lnTo>
                      <a:pt x="338" y="1134"/>
                    </a:lnTo>
                    <a:lnTo>
                      <a:pt x="386" y="1138"/>
                    </a:lnTo>
                    <a:lnTo>
                      <a:pt x="386" y="1154"/>
                    </a:lnTo>
                    <a:lnTo>
                      <a:pt x="410" y="1154"/>
                    </a:lnTo>
                    <a:lnTo>
                      <a:pt x="410" y="1198"/>
                    </a:lnTo>
                    <a:lnTo>
                      <a:pt x="438" y="1198"/>
                    </a:lnTo>
                    <a:lnTo>
                      <a:pt x="438" y="1246"/>
                    </a:lnTo>
                    <a:lnTo>
                      <a:pt x="454" y="1246"/>
                    </a:lnTo>
                    <a:lnTo>
                      <a:pt x="450" y="1270"/>
                    </a:lnTo>
                    <a:lnTo>
                      <a:pt x="466" y="1274"/>
                    </a:lnTo>
                    <a:lnTo>
                      <a:pt x="466" y="1298"/>
                    </a:lnTo>
                    <a:lnTo>
                      <a:pt x="474" y="1298"/>
                    </a:lnTo>
                    <a:lnTo>
                      <a:pt x="482" y="1362"/>
                    </a:lnTo>
                    <a:lnTo>
                      <a:pt x="498" y="1362"/>
                    </a:lnTo>
                    <a:lnTo>
                      <a:pt x="502" y="1390"/>
                    </a:lnTo>
                    <a:lnTo>
                      <a:pt x="566" y="1390"/>
                    </a:lnTo>
                    <a:lnTo>
                      <a:pt x="566" y="1418"/>
                    </a:lnTo>
                    <a:lnTo>
                      <a:pt x="570" y="1418"/>
                    </a:lnTo>
                    <a:lnTo>
                      <a:pt x="570" y="1446"/>
                    </a:lnTo>
                    <a:lnTo>
                      <a:pt x="582" y="1446"/>
                    </a:lnTo>
                    <a:lnTo>
                      <a:pt x="582" y="1526"/>
                    </a:lnTo>
                    <a:lnTo>
                      <a:pt x="606" y="1526"/>
                    </a:lnTo>
                    <a:lnTo>
                      <a:pt x="606" y="1558"/>
                    </a:lnTo>
                    <a:lnTo>
                      <a:pt x="634" y="1558"/>
                    </a:lnTo>
                    <a:lnTo>
                      <a:pt x="634" y="1582"/>
                    </a:lnTo>
                    <a:lnTo>
                      <a:pt x="754" y="1582"/>
                    </a:lnTo>
                    <a:lnTo>
                      <a:pt x="754" y="1614"/>
                    </a:lnTo>
                    <a:lnTo>
                      <a:pt x="922" y="1614"/>
                    </a:lnTo>
                    <a:lnTo>
                      <a:pt x="922" y="1642"/>
                    </a:lnTo>
                    <a:lnTo>
                      <a:pt x="1158" y="1642"/>
                    </a:lnTo>
                    <a:lnTo>
                      <a:pt x="1158" y="1666"/>
                    </a:lnTo>
                    <a:lnTo>
                      <a:pt x="1214" y="1666"/>
                    </a:lnTo>
                    <a:lnTo>
                      <a:pt x="1214" y="1698"/>
                    </a:lnTo>
                    <a:lnTo>
                      <a:pt x="1406" y="1698"/>
                    </a:lnTo>
                    <a:lnTo>
                      <a:pt x="1406" y="1738"/>
                    </a:lnTo>
                    <a:lnTo>
                      <a:pt x="1902" y="1738"/>
                    </a:lnTo>
                    <a:lnTo>
                      <a:pt x="1902" y="1766"/>
                    </a:lnTo>
                    <a:lnTo>
                      <a:pt x="3218" y="1766"/>
                    </a:ln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56336" name="Group 42">
                <a:extLst>
                  <a:ext uri="{FF2B5EF4-FFF2-40B4-BE49-F238E27FC236}">
                    <a16:creationId xmlns:a16="http://schemas.microsoft.com/office/drawing/2014/main" id="{4942589F-56C6-8028-B308-DF8FF083A932}"/>
                  </a:ext>
                </a:extLst>
              </p:cNvPr>
              <p:cNvGrpSpPr>
                <a:grpSpLocks/>
              </p:cNvGrpSpPr>
              <p:nvPr/>
            </p:nvGrpSpPr>
            <p:grpSpPr bwMode="auto">
              <a:xfrm>
                <a:off x="1700" y="2368"/>
                <a:ext cx="2862" cy="671"/>
                <a:chOff x="1700" y="2368"/>
                <a:chExt cx="2862" cy="671"/>
              </a:xfrm>
            </p:grpSpPr>
            <p:grpSp>
              <p:nvGrpSpPr>
                <p:cNvPr id="56337" name="Group 43">
                  <a:extLst>
                    <a:ext uri="{FF2B5EF4-FFF2-40B4-BE49-F238E27FC236}">
                      <a16:creationId xmlns:a16="http://schemas.microsoft.com/office/drawing/2014/main" id="{F038DE7C-28FC-B7D2-F080-CCCC8A8F0E07}"/>
                    </a:ext>
                  </a:extLst>
                </p:cNvPr>
                <p:cNvGrpSpPr>
                  <a:grpSpLocks/>
                </p:cNvGrpSpPr>
                <p:nvPr/>
              </p:nvGrpSpPr>
              <p:grpSpPr bwMode="auto">
                <a:xfrm>
                  <a:off x="3366" y="2992"/>
                  <a:ext cx="1196" cy="47"/>
                  <a:chOff x="3366" y="3000"/>
                  <a:chExt cx="1196" cy="32"/>
                </a:xfrm>
              </p:grpSpPr>
              <p:sp>
                <p:nvSpPr>
                  <p:cNvPr id="56342" name="Line 44">
                    <a:extLst>
                      <a:ext uri="{FF2B5EF4-FFF2-40B4-BE49-F238E27FC236}">
                        <a16:creationId xmlns:a16="http://schemas.microsoft.com/office/drawing/2014/main" id="{2846576A-78B2-C187-8B43-D8619EB4E24C}"/>
                      </a:ext>
                    </a:extLst>
                  </p:cNvPr>
                  <p:cNvSpPr>
                    <a:spLocks noChangeShapeType="1"/>
                  </p:cNvSpPr>
                  <p:nvPr/>
                </p:nvSpPr>
                <p:spPr bwMode="auto">
                  <a:xfrm>
                    <a:off x="3366"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3" name="Line 45">
                    <a:extLst>
                      <a:ext uri="{FF2B5EF4-FFF2-40B4-BE49-F238E27FC236}">
                        <a16:creationId xmlns:a16="http://schemas.microsoft.com/office/drawing/2014/main" id="{55987FF4-8E77-95BD-87D7-4FDA19EB3C4A}"/>
                      </a:ext>
                    </a:extLst>
                  </p:cNvPr>
                  <p:cNvSpPr>
                    <a:spLocks noChangeShapeType="1"/>
                  </p:cNvSpPr>
                  <p:nvPr/>
                </p:nvSpPr>
                <p:spPr bwMode="auto">
                  <a:xfrm>
                    <a:off x="3558"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4" name="Line 46">
                    <a:extLst>
                      <a:ext uri="{FF2B5EF4-FFF2-40B4-BE49-F238E27FC236}">
                        <a16:creationId xmlns:a16="http://schemas.microsoft.com/office/drawing/2014/main" id="{DCE68DE6-11ED-5A21-CBFB-B9CDBAA24405}"/>
                      </a:ext>
                    </a:extLst>
                  </p:cNvPr>
                  <p:cNvSpPr>
                    <a:spLocks noChangeShapeType="1"/>
                  </p:cNvSpPr>
                  <p:nvPr/>
                </p:nvSpPr>
                <p:spPr bwMode="auto">
                  <a:xfrm>
                    <a:off x="4098"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5" name="Line 47">
                    <a:extLst>
                      <a:ext uri="{FF2B5EF4-FFF2-40B4-BE49-F238E27FC236}">
                        <a16:creationId xmlns:a16="http://schemas.microsoft.com/office/drawing/2014/main" id="{8B17103F-29E3-2B1D-5277-AEFA01D94117}"/>
                      </a:ext>
                    </a:extLst>
                  </p:cNvPr>
                  <p:cNvSpPr>
                    <a:spLocks noChangeShapeType="1"/>
                  </p:cNvSpPr>
                  <p:nvPr/>
                </p:nvSpPr>
                <p:spPr bwMode="auto">
                  <a:xfrm>
                    <a:off x="4562" y="300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6338" name="Line 48">
                  <a:extLst>
                    <a:ext uri="{FF2B5EF4-FFF2-40B4-BE49-F238E27FC236}">
                      <a16:creationId xmlns:a16="http://schemas.microsoft.com/office/drawing/2014/main" id="{E23BE79A-8F91-DCAD-A43D-36D1761533D8}"/>
                    </a:ext>
                  </a:extLst>
                </p:cNvPr>
                <p:cNvSpPr>
                  <a:spLocks noChangeShapeType="1"/>
                </p:cNvSpPr>
                <p:nvPr/>
              </p:nvSpPr>
              <p:spPr bwMode="auto">
                <a:xfrm>
                  <a:off x="2532" y="2896"/>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39" name="Line 49">
                  <a:extLst>
                    <a:ext uri="{FF2B5EF4-FFF2-40B4-BE49-F238E27FC236}">
                      <a16:creationId xmlns:a16="http://schemas.microsoft.com/office/drawing/2014/main" id="{FA0B500E-B1AF-9A28-4F7B-C05E7385F74A}"/>
                    </a:ext>
                  </a:extLst>
                </p:cNvPr>
                <p:cNvSpPr>
                  <a:spLocks noChangeShapeType="1"/>
                </p:cNvSpPr>
                <p:nvPr/>
              </p:nvSpPr>
              <p:spPr bwMode="auto">
                <a:xfrm>
                  <a:off x="2604" y="2932"/>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0" name="Line 50">
                  <a:extLst>
                    <a:ext uri="{FF2B5EF4-FFF2-40B4-BE49-F238E27FC236}">
                      <a16:creationId xmlns:a16="http://schemas.microsoft.com/office/drawing/2014/main" id="{D818A2A3-088C-B1D2-06EF-AB488F4FBD76}"/>
                    </a:ext>
                  </a:extLst>
                </p:cNvPr>
                <p:cNvSpPr>
                  <a:spLocks noChangeShapeType="1"/>
                </p:cNvSpPr>
                <p:nvPr/>
              </p:nvSpPr>
              <p:spPr bwMode="auto">
                <a:xfrm>
                  <a:off x="1900" y="2620"/>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41" name="Line 51">
                  <a:extLst>
                    <a:ext uri="{FF2B5EF4-FFF2-40B4-BE49-F238E27FC236}">
                      <a16:creationId xmlns:a16="http://schemas.microsoft.com/office/drawing/2014/main" id="{D486244B-C1E3-6139-2409-71A83614C87E}"/>
                    </a:ext>
                  </a:extLst>
                </p:cNvPr>
                <p:cNvSpPr>
                  <a:spLocks noChangeShapeType="1"/>
                </p:cNvSpPr>
                <p:nvPr/>
              </p:nvSpPr>
              <p:spPr bwMode="auto">
                <a:xfrm>
                  <a:off x="1700" y="2368"/>
                  <a:ext cx="0" cy="3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sp>
        <p:nvSpPr>
          <p:cNvPr id="56326" name="Text Box 52">
            <a:extLst>
              <a:ext uri="{FF2B5EF4-FFF2-40B4-BE49-F238E27FC236}">
                <a16:creationId xmlns:a16="http://schemas.microsoft.com/office/drawing/2014/main" id="{FF8B95B1-D6F8-8F3D-A9D0-72233C4E0233}"/>
              </a:ext>
            </a:extLst>
          </p:cNvPr>
          <p:cNvSpPr txBox="1">
            <a:spLocks noChangeArrowheads="1"/>
          </p:cNvSpPr>
          <p:nvPr/>
        </p:nvSpPr>
        <p:spPr bwMode="auto">
          <a:xfrm>
            <a:off x="533400" y="60198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fr-FR" sz="2000" b="1">
                <a:solidFill>
                  <a:srgbClr val="FFFF00"/>
                </a:solidFill>
              </a:rPr>
              <a:t>Wattel E. et al.</a:t>
            </a:r>
            <a:r>
              <a:rPr lang="en-US" altLang="fr-FR" sz="1600" b="1">
                <a:solidFill>
                  <a:schemeClr val="bg1"/>
                </a:solidFill>
              </a:rPr>
              <a:t> 				            </a:t>
            </a:r>
          </a:p>
          <a:p>
            <a:pPr>
              <a:spcBef>
                <a:spcPct val="50000"/>
              </a:spcBef>
            </a:pPr>
            <a:r>
              <a:rPr lang="en-US" altLang="fr-FR" sz="1600" b="1" i="1">
                <a:solidFill>
                  <a:schemeClr val="bg1"/>
                </a:solidFill>
              </a:rPr>
              <a:t>Br J Haematology</a:t>
            </a:r>
            <a:r>
              <a:rPr lang="en-US" altLang="fr-FR" sz="1600" b="1">
                <a:solidFill>
                  <a:schemeClr val="bg1"/>
                </a:solidFill>
              </a:rPr>
              <a:t>. 1997;98:983-991</a:t>
            </a:r>
            <a:r>
              <a:rPr lang="en-US" altLang="fr-FR" sz="1600" b="1"/>
              <a:t>.</a:t>
            </a:r>
          </a:p>
        </p:txBody>
      </p:sp>
      <p:sp>
        <p:nvSpPr>
          <p:cNvPr id="56327" name="Rectangle 53">
            <a:extLst>
              <a:ext uri="{FF2B5EF4-FFF2-40B4-BE49-F238E27FC236}">
                <a16:creationId xmlns:a16="http://schemas.microsoft.com/office/drawing/2014/main" id="{EC217F95-3ADA-5E7E-EB9A-FB041081698E}"/>
              </a:ext>
            </a:extLst>
          </p:cNvPr>
          <p:cNvSpPr>
            <a:spLocks noChangeArrowheads="1"/>
          </p:cNvSpPr>
          <p:nvPr/>
        </p:nvSpPr>
        <p:spPr bwMode="auto">
          <a:xfrm>
            <a:off x="3048000" y="2590800"/>
            <a:ext cx="113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1800"/>
              <a:t>N = 99</a:t>
            </a:r>
          </a:p>
        </p:txBody>
      </p:sp>
      <p:pic>
        <p:nvPicPr>
          <p:cNvPr id="56328" name="Picture 5">
            <a:extLst>
              <a:ext uri="{FF2B5EF4-FFF2-40B4-BE49-F238E27FC236}">
                <a16:creationId xmlns:a16="http://schemas.microsoft.com/office/drawing/2014/main" id="{C9329FB8-771F-C734-5E24-067845CC6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5638800"/>
            <a:ext cx="19637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95C6E1D2-E195-4520-4F68-32617C605B1C}"/>
              </a:ext>
            </a:extLst>
          </p:cNvPr>
          <p:cNvSpPr>
            <a:spLocks noChangeArrowheads="1"/>
          </p:cNvSpPr>
          <p:nvPr/>
        </p:nvSpPr>
        <p:spPr bwMode="auto">
          <a:xfrm>
            <a:off x="304800" y="347663"/>
            <a:ext cx="9220200" cy="1219200"/>
          </a:xfrm>
          <a:prstGeom prst="rect">
            <a:avLst/>
          </a:prstGeom>
          <a:noFill/>
          <a:ln w="12700">
            <a:noFill/>
            <a:miter lim="800000"/>
            <a:headEnd/>
            <a:tailEnd/>
          </a:ln>
          <a:effectLst/>
        </p:spPr>
        <p:txBody>
          <a:bodyPr lIns="90488" tIns="44450" rIns="90488" bIns="44450" anchor="ctr"/>
          <a:lstStyle/>
          <a:p>
            <a:pPr eaLnBrk="1" hangingPunct="1">
              <a:defRPr/>
            </a:pPr>
            <a:endParaRPr lang="fr-FR" b="1">
              <a:solidFill>
                <a:srgbClr val="CCECFF"/>
              </a:solidFill>
              <a:effectLst>
                <a:outerShdw blurRad="38100" dist="38100" dir="2700000" algn="tl">
                  <a:srgbClr val="000000"/>
                </a:outerShdw>
              </a:effectLst>
              <a:latin typeface="Arial" charset="0"/>
              <a:ea typeface="ＭＳ Ｐゴシック" charset="0"/>
            </a:endParaRPr>
          </a:p>
        </p:txBody>
      </p:sp>
      <p:sp>
        <p:nvSpPr>
          <p:cNvPr id="58370" name="Rectangle 3">
            <a:extLst>
              <a:ext uri="{FF2B5EF4-FFF2-40B4-BE49-F238E27FC236}">
                <a16:creationId xmlns:a16="http://schemas.microsoft.com/office/drawing/2014/main" id="{3FE124DF-E27D-09CA-6B0C-59439CC7E2D4}"/>
              </a:ext>
            </a:extLst>
          </p:cNvPr>
          <p:cNvSpPr>
            <a:spLocks noGrp="1" noChangeArrowheads="1"/>
          </p:cNvSpPr>
          <p:nvPr>
            <p:ph type="title"/>
          </p:nvPr>
        </p:nvSpPr>
        <p:spPr/>
        <p:txBody>
          <a:bodyPr/>
          <a:lstStyle/>
          <a:p>
            <a:pPr eaLnBrk="1" hangingPunct="1"/>
            <a:r>
              <a:rPr lang="en-US" altLang="fr-FR" b="1"/>
              <a:t>Traitement des SMD de haut risque</a:t>
            </a:r>
          </a:p>
        </p:txBody>
      </p:sp>
      <p:sp>
        <p:nvSpPr>
          <p:cNvPr id="58371" name="Rectangle 4">
            <a:extLst>
              <a:ext uri="{FF2B5EF4-FFF2-40B4-BE49-F238E27FC236}">
                <a16:creationId xmlns:a16="http://schemas.microsoft.com/office/drawing/2014/main" id="{241B5E84-F7AD-A892-3C09-28070D3D7DE1}"/>
              </a:ext>
            </a:extLst>
          </p:cNvPr>
          <p:cNvSpPr>
            <a:spLocks noGrp="1" noChangeArrowheads="1"/>
          </p:cNvSpPr>
          <p:nvPr>
            <p:ph type="body" idx="1"/>
          </p:nvPr>
        </p:nvSpPr>
        <p:spPr>
          <a:xfrm>
            <a:off x="838200" y="1981200"/>
            <a:ext cx="7454900" cy="3925888"/>
          </a:xfrm>
        </p:spPr>
        <p:txBody>
          <a:bodyPr/>
          <a:lstStyle/>
          <a:p>
            <a:pPr eaLnBrk="1" hangingPunct="1">
              <a:lnSpc>
                <a:spcPct val="90000"/>
              </a:lnSpc>
            </a:pPr>
            <a:r>
              <a:rPr lang="en-US" altLang="fr-FR" sz="3600"/>
              <a:t>Allogreffe de moelle</a:t>
            </a:r>
          </a:p>
          <a:p>
            <a:pPr eaLnBrk="1" hangingPunct="1">
              <a:lnSpc>
                <a:spcPct val="90000"/>
              </a:lnSpc>
            </a:pPr>
            <a:r>
              <a:rPr lang="en-US" altLang="fr-FR" sz="3600"/>
              <a:t>Chimiothérapie</a:t>
            </a:r>
          </a:p>
          <a:p>
            <a:pPr eaLnBrk="1" hangingPunct="1">
              <a:lnSpc>
                <a:spcPct val="90000"/>
              </a:lnSpc>
            </a:pPr>
            <a:r>
              <a:rPr lang="en-US" altLang="fr-FR" sz="3600">
                <a:solidFill>
                  <a:srgbClr val="FFFF00"/>
                </a:solidFill>
              </a:rPr>
              <a:t>Agents hypométhylants (Vidaza, Dacogen)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u numéro de diapositive 2">
            <a:extLst>
              <a:ext uri="{FF2B5EF4-FFF2-40B4-BE49-F238E27FC236}">
                <a16:creationId xmlns:a16="http://schemas.microsoft.com/office/drawing/2014/main" id="{BB86B768-1575-F540-E236-543EDDB0E815}"/>
              </a:ext>
            </a:extLst>
          </p:cNvPr>
          <p:cNvSpPr txBox="1">
            <a:spLocks noGrp="1"/>
          </p:cNvSpPr>
          <p:nvPr/>
        </p:nvSpPr>
        <p:spPr bwMode="auto">
          <a:xfrm>
            <a:off x="228600" y="65405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740B0D-9913-654A-B525-91E6DFACC80C}" type="slidenum">
              <a:rPr lang="en-US" altLang="fr-FR" sz="1000">
                <a:solidFill>
                  <a:schemeClr val="folHlink"/>
                </a:solidFill>
              </a:rPr>
              <a:pPr/>
              <a:t>36</a:t>
            </a:fld>
            <a:endParaRPr lang="en-US" altLang="fr-FR" sz="1000">
              <a:solidFill>
                <a:schemeClr val="folHlink"/>
              </a:solidFill>
            </a:endParaRPr>
          </a:p>
        </p:txBody>
      </p:sp>
      <p:sp>
        <p:nvSpPr>
          <p:cNvPr id="60418" name="Rectangle 70">
            <a:extLst>
              <a:ext uri="{FF2B5EF4-FFF2-40B4-BE49-F238E27FC236}">
                <a16:creationId xmlns:a16="http://schemas.microsoft.com/office/drawing/2014/main" id="{F90FAFE4-8C25-2D43-CEAE-148ECF360441}"/>
              </a:ext>
            </a:extLst>
          </p:cNvPr>
          <p:cNvSpPr>
            <a:spLocks noGrp="1" noChangeArrowheads="1"/>
          </p:cNvSpPr>
          <p:nvPr>
            <p:ph type="title" idx="4294967295"/>
          </p:nvPr>
        </p:nvSpPr>
        <p:spPr>
          <a:xfrm>
            <a:off x="338138" y="381000"/>
            <a:ext cx="8435975" cy="838200"/>
          </a:xfrm>
        </p:spPr>
        <p:txBody>
          <a:bodyPr/>
          <a:lstStyle/>
          <a:p>
            <a:pPr eaLnBrk="1" hangingPunct="1"/>
            <a:r>
              <a:rPr lang="en-US" altLang="fr-FR" sz="3600"/>
              <a:t>Azacitidine contre autres traitements</a:t>
            </a:r>
          </a:p>
        </p:txBody>
      </p:sp>
      <p:sp>
        <p:nvSpPr>
          <p:cNvPr id="60419" name="Text Box 3">
            <a:extLst>
              <a:ext uri="{FF2B5EF4-FFF2-40B4-BE49-F238E27FC236}">
                <a16:creationId xmlns:a16="http://schemas.microsoft.com/office/drawing/2014/main" id="{15156966-95D6-B9AB-71F4-C5B379ADB9D0}"/>
              </a:ext>
            </a:extLst>
          </p:cNvPr>
          <p:cNvSpPr txBox="1">
            <a:spLocks noChangeArrowheads="1"/>
          </p:cNvSpPr>
          <p:nvPr/>
        </p:nvSpPr>
        <p:spPr bwMode="auto">
          <a:xfrm>
            <a:off x="4108450" y="1055688"/>
            <a:ext cx="44719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10000"/>
              </a:lnSpc>
            </a:pPr>
            <a:r>
              <a:rPr lang="en-US" altLang="fr-FR" b="1"/>
              <a:t>Log-Rank  p=0.0001</a:t>
            </a:r>
          </a:p>
          <a:p>
            <a:pPr algn="ctr">
              <a:lnSpc>
                <a:spcPct val="110000"/>
              </a:lnSpc>
            </a:pPr>
            <a:r>
              <a:rPr lang="en-US" altLang="fr-FR" b="1"/>
              <a:t>HR = 0.58 [95% CI: 0.43, 0.77]</a:t>
            </a:r>
            <a:br>
              <a:rPr lang="en-US" altLang="fr-FR" b="1"/>
            </a:br>
            <a:endParaRPr lang="en-US" altLang="fr-FR" b="1"/>
          </a:p>
        </p:txBody>
      </p:sp>
      <p:grpSp>
        <p:nvGrpSpPr>
          <p:cNvPr id="60420" name="Group 4">
            <a:extLst>
              <a:ext uri="{FF2B5EF4-FFF2-40B4-BE49-F238E27FC236}">
                <a16:creationId xmlns:a16="http://schemas.microsoft.com/office/drawing/2014/main" id="{9DA94F5A-8020-CA78-8B45-1111EA6D72BC}"/>
              </a:ext>
            </a:extLst>
          </p:cNvPr>
          <p:cNvGrpSpPr>
            <a:grpSpLocks/>
          </p:cNvGrpSpPr>
          <p:nvPr/>
        </p:nvGrpSpPr>
        <p:grpSpPr bwMode="auto">
          <a:xfrm>
            <a:off x="1477963" y="1503363"/>
            <a:ext cx="6896100" cy="3865562"/>
            <a:chOff x="858" y="1096"/>
            <a:chExt cx="4344" cy="2435"/>
          </a:xfrm>
        </p:grpSpPr>
        <p:sp>
          <p:nvSpPr>
            <p:cNvPr id="60460" name="Freeform 5">
              <a:extLst>
                <a:ext uri="{FF2B5EF4-FFF2-40B4-BE49-F238E27FC236}">
                  <a16:creationId xmlns:a16="http://schemas.microsoft.com/office/drawing/2014/main" id="{8300BC49-744B-7810-E1E9-30BA1BDEE493}"/>
                </a:ext>
              </a:extLst>
            </p:cNvPr>
            <p:cNvSpPr>
              <a:spLocks/>
            </p:cNvSpPr>
            <p:nvPr/>
          </p:nvSpPr>
          <p:spPr bwMode="auto">
            <a:xfrm>
              <a:off x="890" y="1096"/>
              <a:ext cx="4312" cy="2390"/>
            </a:xfrm>
            <a:custGeom>
              <a:avLst/>
              <a:gdLst>
                <a:gd name="T0" fmla="*/ 0 w 4312"/>
                <a:gd name="T1" fmla="*/ 0 h 2390"/>
                <a:gd name="T2" fmla="*/ 0 w 4312"/>
                <a:gd name="T3" fmla="*/ 2390 h 2390"/>
                <a:gd name="T4" fmla="*/ 4312 w 4312"/>
                <a:gd name="T5" fmla="*/ 2390 h 2390"/>
                <a:gd name="T6" fmla="*/ 0 60000 65536"/>
                <a:gd name="T7" fmla="*/ 0 60000 65536"/>
                <a:gd name="T8" fmla="*/ 0 60000 65536"/>
                <a:gd name="T9" fmla="*/ 0 w 4312"/>
                <a:gd name="T10" fmla="*/ 0 h 2390"/>
                <a:gd name="T11" fmla="*/ 4312 w 4312"/>
                <a:gd name="T12" fmla="*/ 2390 h 2390"/>
              </a:gdLst>
              <a:ahLst/>
              <a:cxnLst>
                <a:cxn ang="T6">
                  <a:pos x="T0" y="T1"/>
                </a:cxn>
                <a:cxn ang="T7">
                  <a:pos x="T2" y="T3"/>
                </a:cxn>
                <a:cxn ang="T8">
                  <a:pos x="T4" y="T5"/>
                </a:cxn>
              </a:cxnLst>
              <a:rect l="T9" t="T10" r="T11" b="T12"/>
              <a:pathLst>
                <a:path w="4312" h="2390">
                  <a:moveTo>
                    <a:pt x="0" y="0"/>
                  </a:moveTo>
                  <a:lnTo>
                    <a:pt x="0" y="2390"/>
                  </a:lnTo>
                  <a:lnTo>
                    <a:pt x="4312" y="239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60461" name="Group 6">
              <a:extLst>
                <a:ext uri="{FF2B5EF4-FFF2-40B4-BE49-F238E27FC236}">
                  <a16:creationId xmlns:a16="http://schemas.microsoft.com/office/drawing/2014/main" id="{B5F97532-57C0-BE96-A382-864BFC1750E6}"/>
                </a:ext>
              </a:extLst>
            </p:cNvPr>
            <p:cNvGrpSpPr>
              <a:grpSpLocks/>
            </p:cNvGrpSpPr>
            <p:nvPr/>
          </p:nvGrpSpPr>
          <p:grpSpPr bwMode="auto">
            <a:xfrm>
              <a:off x="858" y="1130"/>
              <a:ext cx="28" cy="2323"/>
              <a:chOff x="858" y="1130"/>
              <a:chExt cx="28" cy="2323"/>
            </a:xfrm>
          </p:grpSpPr>
          <p:sp>
            <p:nvSpPr>
              <p:cNvPr id="60472" name="Line 7">
                <a:extLst>
                  <a:ext uri="{FF2B5EF4-FFF2-40B4-BE49-F238E27FC236}">
                    <a16:creationId xmlns:a16="http://schemas.microsoft.com/office/drawing/2014/main" id="{CEC63EDA-4AC1-9E68-783E-3098CC08EA7C}"/>
                  </a:ext>
                </a:extLst>
              </p:cNvPr>
              <p:cNvSpPr>
                <a:spLocks noChangeShapeType="1"/>
              </p:cNvSpPr>
              <p:nvPr/>
            </p:nvSpPr>
            <p:spPr bwMode="auto">
              <a:xfrm>
                <a:off x="858" y="1130"/>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3" name="Line 8">
                <a:extLst>
                  <a:ext uri="{FF2B5EF4-FFF2-40B4-BE49-F238E27FC236}">
                    <a16:creationId xmlns:a16="http://schemas.microsoft.com/office/drawing/2014/main" id="{A44719FB-AEAF-484D-0F43-23B97D6C3D2E}"/>
                  </a:ext>
                </a:extLst>
              </p:cNvPr>
              <p:cNvSpPr>
                <a:spLocks noChangeShapeType="1"/>
              </p:cNvSpPr>
              <p:nvPr/>
            </p:nvSpPr>
            <p:spPr bwMode="auto">
              <a:xfrm>
                <a:off x="858" y="1367"/>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4" name="Line 9">
                <a:extLst>
                  <a:ext uri="{FF2B5EF4-FFF2-40B4-BE49-F238E27FC236}">
                    <a16:creationId xmlns:a16="http://schemas.microsoft.com/office/drawing/2014/main" id="{4CB1806C-776A-B56D-C79D-CFA3B9C9DE61}"/>
                  </a:ext>
                </a:extLst>
              </p:cNvPr>
              <p:cNvSpPr>
                <a:spLocks noChangeShapeType="1"/>
              </p:cNvSpPr>
              <p:nvPr/>
            </p:nvSpPr>
            <p:spPr bwMode="auto">
              <a:xfrm>
                <a:off x="858" y="1598"/>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5" name="Line 10">
                <a:extLst>
                  <a:ext uri="{FF2B5EF4-FFF2-40B4-BE49-F238E27FC236}">
                    <a16:creationId xmlns:a16="http://schemas.microsoft.com/office/drawing/2014/main" id="{6599369F-23B1-209F-BF6A-AC8083777EB1}"/>
                  </a:ext>
                </a:extLst>
              </p:cNvPr>
              <p:cNvSpPr>
                <a:spLocks noChangeShapeType="1"/>
              </p:cNvSpPr>
              <p:nvPr/>
            </p:nvSpPr>
            <p:spPr bwMode="auto">
              <a:xfrm>
                <a:off x="858" y="1828"/>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6" name="Line 11">
                <a:extLst>
                  <a:ext uri="{FF2B5EF4-FFF2-40B4-BE49-F238E27FC236}">
                    <a16:creationId xmlns:a16="http://schemas.microsoft.com/office/drawing/2014/main" id="{DD57F4A1-FAED-2AD4-A772-F3BD4DDA4ABF}"/>
                  </a:ext>
                </a:extLst>
              </p:cNvPr>
              <p:cNvSpPr>
                <a:spLocks noChangeShapeType="1"/>
              </p:cNvSpPr>
              <p:nvPr/>
            </p:nvSpPr>
            <p:spPr bwMode="auto">
              <a:xfrm>
                <a:off x="858" y="2062"/>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7" name="Line 12">
                <a:extLst>
                  <a:ext uri="{FF2B5EF4-FFF2-40B4-BE49-F238E27FC236}">
                    <a16:creationId xmlns:a16="http://schemas.microsoft.com/office/drawing/2014/main" id="{CF4E342D-3A89-3028-B8D5-20E059782E06}"/>
                  </a:ext>
                </a:extLst>
              </p:cNvPr>
              <p:cNvSpPr>
                <a:spLocks noChangeShapeType="1"/>
              </p:cNvSpPr>
              <p:nvPr/>
            </p:nvSpPr>
            <p:spPr bwMode="auto">
              <a:xfrm>
                <a:off x="858" y="2293"/>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8" name="Line 13">
                <a:extLst>
                  <a:ext uri="{FF2B5EF4-FFF2-40B4-BE49-F238E27FC236}">
                    <a16:creationId xmlns:a16="http://schemas.microsoft.com/office/drawing/2014/main" id="{7A1B67CF-9779-1BFA-5355-0A645D9FFE9D}"/>
                  </a:ext>
                </a:extLst>
              </p:cNvPr>
              <p:cNvSpPr>
                <a:spLocks noChangeShapeType="1"/>
              </p:cNvSpPr>
              <p:nvPr/>
            </p:nvSpPr>
            <p:spPr bwMode="auto">
              <a:xfrm>
                <a:off x="858" y="2524"/>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9" name="Line 14">
                <a:extLst>
                  <a:ext uri="{FF2B5EF4-FFF2-40B4-BE49-F238E27FC236}">
                    <a16:creationId xmlns:a16="http://schemas.microsoft.com/office/drawing/2014/main" id="{F5569616-4C34-20BC-A0FB-DE706CE3995A}"/>
                  </a:ext>
                </a:extLst>
              </p:cNvPr>
              <p:cNvSpPr>
                <a:spLocks noChangeShapeType="1"/>
              </p:cNvSpPr>
              <p:nvPr/>
            </p:nvSpPr>
            <p:spPr bwMode="auto">
              <a:xfrm>
                <a:off x="858" y="2757"/>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80" name="Line 15">
                <a:extLst>
                  <a:ext uri="{FF2B5EF4-FFF2-40B4-BE49-F238E27FC236}">
                    <a16:creationId xmlns:a16="http://schemas.microsoft.com/office/drawing/2014/main" id="{B49D3DEF-E284-DDCA-B36F-B7E098FE49FC}"/>
                  </a:ext>
                </a:extLst>
              </p:cNvPr>
              <p:cNvSpPr>
                <a:spLocks noChangeShapeType="1"/>
              </p:cNvSpPr>
              <p:nvPr/>
            </p:nvSpPr>
            <p:spPr bwMode="auto">
              <a:xfrm>
                <a:off x="858" y="2990"/>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81" name="Line 16">
                <a:extLst>
                  <a:ext uri="{FF2B5EF4-FFF2-40B4-BE49-F238E27FC236}">
                    <a16:creationId xmlns:a16="http://schemas.microsoft.com/office/drawing/2014/main" id="{F27E823C-C67F-3CC1-C4D8-D5BAAA0E0D20}"/>
                  </a:ext>
                </a:extLst>
              </p:cNvPr>
              <p:cNvSpPr>
                <a:spLocks noChangeShapeType="1"/>
              </p:cNvSpPr>
              <p:nvPr/>
            </p:nvSpPr>
            <p:spPr bwMode="auto">
              <a:xfrm>
                <a:off x="858" y="3220"/>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82" name="Line 17">
                <a:extLst>
                  <a:ext uri="{FF2B5EF4-FFF2-40B4-BE49-F238E27FC236}">
                    <a16:creationId xmlns:a16="http://schemas.microsoft.com/office/drawing/2014/main" id="{41E0FB6D-D2D9-0A42-B071-81196E39CAA2}"/>
                  </a:ext>
                </a:extLst>
              </p:cNvPr>
              <p:cNvSpPr>
                <a:spLocks noChangeShapeType="1"/>
              </p:cNvSpPr>
              <p:nvPr/>
            </p:nvSpPr>
            <p:spPr bwMode="auto">
              <a:xfrm>
                <a:off x="858" y="3453"/>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0462" name="Group 18">
              <a:extLst>
                <a:ext uri="{FF2B5EF4-FFF2-40B4-BE49-F238E27FC236}">
                  <a16:creationId xmlns:a16="http://schemas.microsoft.com/office/drawing/2014/main" id="{3958F746-82E6-805A-AF38-E40B43838FDA}"/>
                </a:ext>
              </a:extLst>
            </p:cNvPr>
            <p:cNvGrpSpPr>
              <a:grpSpLocks/>
            </p:cNvGrpSpPr>
            <p:nvPr/>
          </p:nvGrpSpPr>
          <p:grpSpPr bwMode="auto">
            <a:xfrm>
              <a:off x="912" y="3487"/>
              <a:ext cx="4013" cy="44"/>
              <a:chOff x="912" y="3487"/>
              <a:chExt cx="4013" cy="44"/>
            </a:xfrm>
          </p:grpSpPr>
          <p:sp>
            <p:nvSpPr>
              <p:cNvPr id="60463" name="Line 19">
                <a:extLst>
                  <a:ext uri="{FF2B5EF4-FFF2-40B4-BE49-F238E27FC236}">
                    <a16:creationId xmlns:a16="http://schemas.microsoft.com/office/drawing/2014/main" id="{369F9009-35F0-2EE1-6964-313C700CE671}"/>
                  </a:ext>
                </a:extLst>
              </p:cNvPr>
              <p:cNvSpPr>
                <a:spLocks noChangeShapeType="1"/>
              </p:cNvSpPr>
              <p:nvPr/>
            </p:nvSpPr>
            <p:spPr bwMode="auto">
              <a:xfrm flipV="1">
                <a:off x="912"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4" name="Line 20">
                <a:extLst>
                  <a:ext uri="{FF2B5EF4-FFF2-40B4-BE49-F238E27FC236}">
                    <a16:creationId xmlns:a16="http://schemas.microsoft.com/office/drawing/2014/main" id="{E8C0DEE9-6441-83AC-EBAF-63DD1FBA8694}"/>
                  </a:ext>
                </a:extLst>
              </p:cNvPr>
              <p:cNvSpPr>
                <a:spLocks noChangeShapeType="1"/>
              </p:cNvSpPr>
              <p:nvPr/>
            </p:nvSpPr>
            <p:spPr bwMode="auto">
              <a:xfrm flipV="1">
                <a:off x="1414"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5" name="Line 21">
                <a:extLst>
                  <a:ext uri="{FF2B5EF4-FFF2-40B4-BE49-F238E27FC236}">
                    <a16:creationId xmlns:a16="http://schemas.microsoft.com/office/drawing/2014/main" id="{FA448F8F-E94B-EB37-A777-6CF6CF9FF170}"/>
                  </a:ext>
                </a:extLst>
              </p:cNvPr>
              <p:cNvSpPr>
                <a:spLocks noChangeShapeType="1"/>
              </p:cNvSpPr>
              <p:nvPr/>
            </p:nvSpPr>
            <p:spPr bwMode="auto">
              <a:xfrm flipV="1">
                <a:off x="1916"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6" name="Line 22">
                <a:extLst>
                  <a:ext uri="{FF2B5EF4-FFF2-40B4-BE49-F238E27FC236}">
                    <a16:creationId xmlns:a16="http://schemas.microsoft.com/office/drawing/2014/main" id="{EDD34D23-6A80-F07A-51EA-AA6B3A010065}"/>
                  </a:ext>
                </a:extLst>
              </p:cNvPr>
              <p:cNvSpPr>
                <a:spLocks noChangeShapeType="1"/>
              </p:cNvSpPr>
              <p:nvPr/>
            </p:nvSpPr>
            <p:spPr bwMode="auto">
              <a:xfrm flipV="1">
                <a:off x="2415"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7" name="Line 23">
                <a:extLst>
                  <a:ext uri="{FF2B5EF4-FFF2-40B4-BE49-F238E27FC236}">
                    <a16:creationId xmlns:a16="http://schemas.microsoft.com/office/drawing/2014/main" id="{D2AB1D3E-3F97-C6A6-61A6-819DA11C5779}"/>
                  </a:ext>
                </a:extLst>
              </p:cNvPr>
              <p:cNvSpPr>
                <a:spLocks noChangeShapeType="1"/>
              </p:cNvSpPr>
              <p:nvPr/>
            </p:nvSpPr>
            <p:spPr bwMode="auto">
              <a:xfrm flipV="1">
                <a:off x="2914"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8" name="Line 24">
                <a:extLst>
                  <a:ext uri="{FF2B5EF4-FFF2-40B4-BE49-F238E27FC236}">
                    <a16:creationId xmlns:a16="http://schemas.microsoft.com/office/drawing/2014/main" id="{E508D923-F38C-F924-E742-D07B5EA16C11}"/>
                  </a:ext>
                </a:extLst>
              </p:cNvPr>
              <p:cNvSpPr>
                <a:spLocks noChangeShapeType="1"/>
              </p:cNvSpPr>
              <p:nvPr/>
            </p:nvSpPr>
            <p:spPr bwMode="auto">
              <a:xfrm flipV="1">
                <a:off x="3422"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69" name="Line 25">
                <a:extLst>
                  <a:ext uri="{FF2B5EF4-FFF2-40B4-BE49-F238E27FC236}">
                    <a16:creationId xmlns:a16="http://schemas.microsoft.com/office/drawing/2014/main" id="{DC77B116-2E90-50B0-C3AB-4128C2C40C60}"/>
                  </a:ext>
                </a:extLst>
              </p:cNvPr>
              <p:cNvSpPr>
                <a:spLocks noChangeShapeType="1"/>
              </p:cNvSpPr>
              <p:nvPr/>
            </p:nvSpPr>
            <p:spPr bwMode="auto">
              <a:xfrm flipV="1">
                <a:off x="3924"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0" name="Line 26">
                <a:extLst>
                  <a:ext uri="{FF2B5EF4-FFF2-40B4-BE49-F238E27FC236}">
                    <a16:creationId xmlns:a16="http://schemas.microsoft.com/office/drawing/2014/main" id="{15176424-BC3B-0D2C-51C2-A65DD52B2E0F}"/>
                  </a:ext>
                </a:extLst>
              </p:cNvPr>
              <p:cNvSpPr>
                <a:spLocks noChangeShapeType="1"/>
              </p:cNvSpPr>
              <p:nvPr/>
            </p:nvSpPr>
            <p:spPr bwMode="auto">
              <a:xfrm flipV="1">
                <a:off x="4423"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71" name="Line 27">
                <a:extLst>
                  <a:ext uri="{FF2B5EF4-FFF2-40B4-BE49-F238E27FC236}">
                    <a16:creationId xmlns:a16="http://schemas.microsoft.com/office/drawing/2014/main" id="{4C28BF2A-CF77-DE28-088E-0BA327653FB5}"/>
                  </a:ext>
                </a:extLst>
              </p:cNvPr>
              <p:cNvSpPr>
                <a:spLocks noChangeShapeType="1"/>
              </p:cNvSpPr>
              <p:nvPr/>
            </p:nvSpPr>
            <p:spPr bwMode="auto">
              <a:xfrm flipV="1">
                <a:off x="4925" y="3487"/>
                <a:ext cx="0" cy="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60421" name="Group 28">
            <a:extLst>
              <a:ext uri="{FF2B5EF4-FFF2-40B4-BE49-F238E27FC236}">
                <a16:creationId xmlns:a16="http://schemas.microsoft.com/office/drawing/2014/main" id="{CF27E3C5-96D9-3B35-7D62-78823EB16F85}"/>
              </a:ext>
            </a:extLst>
          </p:cNvPr>
          <p:cNvGrpSpPr>
            <a:grpSpLocks/>
          </p:cNvGrpSpPr>
          <p:nvPr/>
        </p:nvGrpSpPr>
        <p:grpSpPr bwMode="auto">
          <a:xfrm>
            <a:off x="1393825" y="5305425"/>
            <a:ext cx="6750050" cy="338138"/>
            <a:chOff x="805" y="3491"/>
            <a:chExt cx="4252" cy="213"/>
          </a:xfrm>
        </p:grpSpPr>
        <p:sp>
          <p:nvSpPr>
            <p:cNvPr id="60451" name="Text Box 29">
              <a:extLst>
                <a:ext uri="{FF2B5EF4-FFF2-40B4-BE49-F238E27FC236}">
                  <a16:creationId xmlns:a16="http://schemas.microsoft.com/office/drawing/2014/main" id="{61A904A7-A9C4-4E6B-F6D8-691CA4696935}"/>
                </a:ext>
              </a:extLst>
            </p:cNvPr>
            <p:cNvSpPr txBox="1">
              <a:spLocks noChangeArrowheads="1"/>
            </p:cNvSpPr>
            <p:nvPr/>
          </p:nvSpPr>
          <p:spPr bwMode="auto">
            <a:xfrm>
              <a:off x="805" y="3491"/>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0</a:t>
              </a:r>
            </a:p>
          </p:txBody>
        </p:sp>
        <p:sp>
          <p:nvSpPr>
            <p:cNvPr id="60452" name="Text Box 30">
              <a:extLst>
                <a:ext uri="{FF2B5EF4-FFF2-40B4-BE49-F238E27FC236}">
                  <a16:creationId xmlns:a16="http://schemas.microsoft.com/office/drawing/2014/main" id="{C7431DC9-7218-FFF6-1EE2-BB5FDBE3656F}"/>
                </a:ext>
              </a:extLst>
            </p:cNvPr>
            <p:cNvSpPr txBox="1">
              <a:spLocks noChangeArrowheads="1"/>
            </p:cNvSpPr>
            <p:nvPr/>
          </p:nvSpPr>
          <p:spPr bwMode="auto">
            <a:xfrm>
              <a:off x="1313" y="3491"/>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5</a:t>
              </a:r>
            </a:p>
          </p:txBody>
        </p:sp>
        <p:sp>
          <p:nvSpPr>
            <p:cNvPr id="60453" name="Text Box 31">
              <a:extLst>
                <a:ext uri="{FF2B5EF4-FFF2-40B4-BE49-F238E27FC236}">
                  <a16:creationId xmlns:a16="http://schemas.microsoft.com/office/drawing/2014/main" id="{D4CF37DE-AC30-FB80-C95F-AE746B069BF2}"/>
                </a:ext>
              </a:extLst>
            </p:cNvPr>
            <p:cNvSpPr txBox="1">
              <a:spLocks noChangeArrowheads="1"/>
            </p:cNvSpPr>
            <p:nvPr/>
          </p:nvSpPr>
          <p:spPr bwMode="auto">
            <a:xfrm>
              <a:off x="1785"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10</a:t>
              </a:r>
            </a:p>
          </p:txBody>
        </p:sp>
        <p:sp>
          <p:nvSpPr>
            <p:cNvPr id="60454" name="Text Box 32">
              <a:extLst>
                <a:ext uri="{FF2B5EF4-FFF2-40B4-BE49-F238E27FC236}">
                  <a16:creationId xmlns:a16="http://schemas.microsoft.com/office/drawing/2014/main" id="{090A9F0F-07F0-7998-7248-68454A4E4D15}"/>
                </a:ext>
              </a:extLst>
            </p:cNvPr>
            <p:cNvSpPr txBox="1">
              <a:spLocks noChangeArrowheads="1"/>
            </p:cNvSpPr>
            <p:nvPr/>
          </p:nvSpPr>
          <p:spPr bwMode="auto">
            <a:xfrm>
              <a:off x="2281"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15</a:t>
              </a:r>
            </a:p>
          </p:txBody>
        </p:sp>
        <p:sp>
          <p:nvSpPr>
            <p:cNvPr id="60455" name="Text Box 33">
              <a:extLst>
                <a:ext uri="{FF2B5EF4-FFF2-40B4-BE49-F238E27FC236}">
                  <a16:creationId xmlns:a16="http://schemas.microsoft.com/office/drawing/2014/main" id="{56D702F9-F010-8110-99C2-7F3C509A0882}"/>
                </a:ext>
              </a:extLst>
            </p:cNvPr>
            <p:cNvSpPr txBox="1">
              <a:spLocks noChangeArrowheads="1"/>
            </p:cNvSpPr>
            <p:nvPr/>
          </p:nvSpPr>
          <p:spPr bwMode="auto">
            <a:xfrm>
              <a:off x="2789"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20</a:t>
              </a:r>
            </a:p>
          </p:txBody>
        </p:sp>
        <p:sp>
          <p:nvSpPr>
            <p:cNvPr id="60456" name="Text Box 34">
              <a:extLst>
                <a:ext uri="{FF2B5EF4-FFF2-40B4-BE49-F238E27FC236}">
                  <a16:creationId xmlns:a16="http://schemas.microsoft.com/office/drawing/2014/main" id="{B64ED298-8C3B-C2CB-CB53-8C3F26CCC09B}"/>
                </a:ext>
              </a:extLst>
            </p:cNvPr>
            <p:cNvSpPr txBox="1">
              <a:spLocks noChangeArrowheads="1"/>
            </p:cNvSpPr>
            <p:nvPr/>
          </p:nvSpPr>
          <p:spPr bwMode="auto">
            <a:xfrm>
              <a:off x="3297"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25</a:t>
              </a:r>
            </a:p>
          </p:txBody>
        </p:sp>
        <p:sp>
          <p:nvSpPr>
            <p:cNvPr id="60457" name="Text Box 35">
              <a:extLst>
                <a:ext uri="{FF2B5EF4-FFF2-40B4-BE49-F238E27FC236}">
                  <a16:creationId xmlns:a16="http://schemas.microsoft.com/office/drawing/2014/main" id="{CBEC7C1D-9DC4-AEF2-BCD1-5F21F0BC02A1}"/>
                </a:ext>
              </a:extLst>
            </p:cNvPr>
            <p:cNvSpPr txBox="1">
              <a:spLocks noChangeArrowheads="1"/>
            </p:cNvSpPr>
            <p:nvPr/>
          </p:nvSpPr>
          <p:spPr bwMode="auto">
            <a:xfrm>
              <a:off x="3781"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30</a:t>
              </a:r>
            </a:p>
          </p:txBody>
        </p:sp>
        <p:sp>
          <p:nvSpPr>
            <p:cNvPr id="60458" name="Text Box 36">
              <a:extLst>
                <a:ext uri="{FF2B5EF4-FFF2-40B4-BE49-F238E27FC236}">
                  <a16:creationId xmlns:a16="http://schemas.microsoft.com/office/drawing/2014/main" id="{337AC0D1-A949-8051-1BD3-2DBA699EB8D7}"/>
                </a:ext>
              </a:extLst>
            </p:cNvPr>
            <p:cNvSpPr txBox="1">
              <a:spLocks noChangeArrowheads="1"/>
            </p:cNvSpPr>
            <p:nvPr/>
          </p:nvSpPr>
          <p:spPr bwMode="auto">
            <a:xfrm>
              <a:off x="4289"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35</a:t>
              </a:r>
            </a:p>
          </p:txBody>
        </p:sp>
        <p:sp>
          <p:nvSpPr>
            <p:cNvPr id="60459" name="Text Box 37">
              <a:extLst>
                <a:ext uri="{FF2B5EF4-FFF2-40B4-BE49-F238E27FC236}">
                  <a16:creationId xmlns:a16="http://schemas.microsoft.com/office/drawing/2014/main" id="{DB4AE0AB-EC35-4AFC-606C-C9493ADB6483}"/>
                </a:ext>
              </a:extLst>
            </p:cNvPr>
            <p:cNvSpPr txBox="1">
              <a:spLocks noChangeArrowheads="1"/>
            </p:cNvSpPr>
            <p:nvPr/>
          </p:nvSpPr>
          <p:spPr bwMode="auto">
            <a:xfrm>
              <a:off x="4797" y="3491"/>
              <a:ext cx="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600"/>
                <a:t>40</a:t>
              </a:r>
            </a:p>
          </p:txBody>
        </p:sp>
      </p:grpSp>
      <p:sp>
        <p:nvSpPr>
          <p:cNvPr id="1354790" name="Text Box 38">
            <a:extLst>
              <a:ext uri="{FF2B5EF4-FFF2-40B4-BE49-F238E27FC236}">
                <a16:creationId xmlns:a16="http://schemas.microsoft.com/office/drawing/2014/main" id="{2A1BD71E-83EC-D0F9-0D34-19C08C19BE38}"/>
              </a:ext>
            </a:extLst>
          </p:cNvPr>
          <p:cNvSpPr txBox="1">
            <a:spLocks noChangeArrowheads="1"/>
          </p:cNvSpPr>
          <p:nvPr/>
        </p:nvSpPr>
        <p:spPr bwMode="auto">
          <a:xfrm>
            <a:off x="2727325" y="5667375"/>
            <a:ext cx="4067175" cy="369888"/>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effectLst>
                  <a:outerShdw blurRad="38100" dist="38100" dir="2700000" algn="tl">
                    <a:srgbClr val="000000"/>
                  </a:outerShdw>
                </a:effectLst>
              </a:rPr>
              <a:t>Time (months) from Randomization</a:t>
            </a:r>
          </a:p>
        </p:txBody>
      </p:sp>
      <p:grpSp>
        <p:nvGrpSpPr>
          <p:cNvPr id="60423" name="Group 39">
            <a:extLst>
              <a:ext uri="{FF2B5EF4-FFF2-40B4-BE49-F238E27FC236}">
                <a16:creationId xmlns:a16="http://schemas.microsoft.com/office/drawing/2014/main" id="{C06E8F27-BB81-19FA-2704-907AE1AE536F}"/>
              </a:ext>
            </a:extLst>
          </p:cNvPr>
          <p:cNvGrpSpPr>
            <a:grpSpLocks/>
          </p:cNvGrpSpPr>
          <p:nvPr/>
        </p:nvGrpSpPr>
        <p:grpSpPr bwMode="auto">
          <a:xfrm>
            <a:off x="1068388" y="1387475"/>
            <a:ext cx="469900" cy="4024313"/>
            <a:chOff x="600" y="1023"/>
            <a:chExt cx="296" cy="2535"/>
          </a:xfrm>
        </p:grpSpPr>
        <p:sp>
          <p:nvSpPr>
            <p:cNvPr id="60440" name="Text Box 40">
              <a:extLst>
                <a:ext uri="{FF2B5EF4-FFF2-40B4-BE49-F238E27FC236}">
                  <a16:creationId xmlns:a16="http://schemas.microsoft.com/office/drawing/2014/main" id="{F7AC1073-A358-C35B-EE9D-63CAA6A5E78D}"/>
                </a:ext>
              </a:extLst>
            </p:cNvPr>
            <p:cNvSpPr txBox="1">
              <a:spLocks noChangeArrowheads="1"/>
            </p:cNvSpPr>
            <p:nvPr/>
          </p:nvSpPr>
          <p:spPr bwMode="auto">
            <a:xfrm>
              <a:off x="600" y="3345"/>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0.0</a:t>
              </a:r>
            </a:p>
          </p:txBody>
        </p:sp>
        <p:sp>
          <p:nvSpPr>
            <p:cNvPr id="60441" name="Text Box 41">
              <a:extLst>
                <a:ext uri="{FF2B5EF4-FFF2-40B4-BE49-F238E27FC236}">
                  <a16:creationId xmlns:a16="http://schemas.microsoft.com/office/drawing/2014/main" id="{1413930C-C4C2-A078-2225-5FCD4DCEA3EC}"/>
                </a:ext>
              </a:extLst>
            </p:cNvPr>
            <p:cNvSpPr txBox="1">
              <a:spLocks noChangeArrowheads="1"/>
            </p:cNvSpPr>
            <p:nvPr/>
          </p:nvSpPr>
          <p:spPr bwMode="auto">
            <a:xfrm>
              <a:off x="600" y="3112"/>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0.1</a:t>
              </a:r>
            </a:p>
          </p:txBody>
        </p:sp>
        <p:sp>
          <p:nvSpPr>
            <p:cNvPr id="60442" name="Text Box 42">
              <a:extLst>
                <a:ext uri="{FF2B5EF4-FFF2-40B4-BE49-F238E27FC236}">
                  <a16:creationId xmlns:a16="http://schemas.microsoft.com/office/drawing/2014/main" id="{6E54266E-5216-325A-EEF9-AACE9EF713B2}"/>
                </a:ext>
              </a:extLst>
            </p:cNvPr>
            <p:cNvSpPr txBox="1">
              <a:spLocks noChangeArrowheads="1"/>
            </p:cNvSpPr>
            <p:nvPr/>
          </p:nvSpPr>
          <p:spPr bwMode="auto">
            <a:xfrm>
              <a:off x="600" y="2880"/>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0.2</a:t>
              </a:r>
            </a:p>
          </p:txBody>
        </p:sp>
        <p:sp>
          <p:nvSpPr>
            <p:cNvPr id="60443" name="Text Box 43">
              <a:extLst>
                <a:ext uri="{FF2B5EF4-FFF2-40B4-BE49-F238E27FC236}">
                  <a16:creationId xmlns:a16="http://schemas.microsoft.com/office/drawing/2014/main" id="{68245BAE-7FAC-B1DA-9C61-8838A3719B3D}"/>
                </a:ext>
              </a:extLst>
            </p:cNvPr>
            <p:cNvSpPr txBox="1">
              <a:spLocks noChangeArrowheads="1"/>
            </p:cNvSpPr>
            <p:nvPr/>
          </p:nvSpPr>
          <p:spPr bwMode="auto">
            <a:xfrm>
              <a:off x="600" y="2648"/>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0.3</a:t>
              </a:r>
            </a:p>
          </p:txBody>
        </p:sp>
        <p:sp>
          <p:nvSpPr>
            <p:cNvPr id="60444" name="Text Box 44">
              <a:extLst>
                <a:ext uri="{FF2B5EF4-FFF2-40B4-BE49-F238E27FC236}">
                  <a16:creationId xmlns:a16="http://schemas.microsoft.com/office/drawing/2014/main" id="{53CF41AE-CF27-E6F3-7F29-A43A11500D52}"/>
                </a:ext>
              </a:extLst>
            </p:cNvPr>
            <p:cNvSpPr txBox="1">
              <a:spLocks noChangeArrowheads="1"/>
            </p:cNvSpPr>
            <p:nvPr/>
          </p:nvSpPr>
          <p:spPr bwMode="auto">
            <a:xfrm>
              <a:off x="600" y="2416"/>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0.4</a:t>
              </a:r>
            </a:p>
          </p:txBody>
        </p:sp>
        <p:sp>
          <p:nvSpPr>
            <p:cNvPr id="60445" name="Text Box 45">
              <a:extLst>
                <a:ext uri="{FF2B5EF4-FFF2-40B4-BE49-F238E27FC236}">
                  <a16:creationId xmlns:a16="http://schemas.microsoft.com/office/drawing/2014/main" id="{AEAFA19E-FFF1-FE2F-5744-C69A2E63BB5F}"/>
                </a:ext>
              </a:extLst>
            </p:cNvPr>
            <p:cNvSpPr txBox="1">
              <a:spLocks noChangeArrowheads="1"/>
            </p:cNvSpPr>
            <p:nvPr/>
          </p:nvSpPr>
          <p:spPr bwMode="auto">
            <a:xfrm>
              <a:off x="600" y="2184"/>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0.5</a:t>
              </a:r>
            </a:p>
          </p:txBody>
        </p:sp>
        <p:sp>
          <p:nvSpPr>
            <p:cNvPr id="60446" name="Text Box 46">
              <a:extLst>
                <a:ext uri="{FF2B5EF4-FFF2-40B4-BE49-F238E27FC236}">
                  <a16:creationId xmlns:a16="http://schemas.microsoft.com/office/drawing/2014/main" id="{1041FCF3-BABB-9706-78B6-43F82FF0BBAF}"/>
                </a:ext>
              </a:extLst>
            </p:cNvPr>
            <p:cNvSpPr txBox="1">
              <a:spLocks noChangeArrowheads="1"/>
            </p:cNvSpPr>
            <p:nvPr/>
          </p:nvSpPr>
          <p:spPr bwMode="auto">
            <a:xfrm>
              <a:off x="600" y="1951"/>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0.6</a:t>
              </a:r>
            </a:p>
          </p:txBody>
        </p:sp>
        <p:sp>
          <p:nvSpPr>
            <p:cNvPr id="60447" name="Text Box 47">
              <a:extLst>
                <a:ext uri="{FF2B5EF4-FFF2-40B4-BE49-F238E27FC236}">
                  <a16:creationId xmlns:a16="http://schemas.microsoft.com/office/drawing/2014/main" id="{785AAD07-9483-F956-B513-0BEF887E21F0}"/>
                </a:ext>
              </a:extLst>
            </p:cNvPr>
            <p:cNvSpPr txBox="1">
              <a:spLocks noChangeArrowheads="1"/>
            </p:cNvSpPr>
            <p:nvPr/>
          </p:nvSpPr>
          <p:spPr bwMode="auto">
            <a:xfrm>
              <a:off x="600" y="1719"/>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0.7</a:t>
              </a:r>
            </a:p>
          </p:txBody>
        </p:sp>
        <p:sp>
          <p:nvSpPr>
            <p:cNvPr id="60448" name="Text Box 48">
              <a:extLst>
                <a:ext uri="{FF2B5EF4-FFF2-40B4-BE49-F238E27FC236}">
                  <a16:creationId xmlns:a16="http://schemas.microsoft.com/office/drawing/2014/main" id="{9AF7FC2F-41AC-365F-4311-ABA7421B9A58}"/>
                </a:ext>
              </a:extLst>
            </p:cNvPr>
            <p:cNvSpPr txBox="1">
              <a:spLocks noChangeArrowheads="1"/>
            </p:cNvSpPr>
            <p:nvPr/>
          </p:nvSpPr>
          <p:spPr bwMode="auto">
            <a:xfrm>
              <a:off x="600" y="1487"/>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0.8</a:t>
              </a:r>
            </a:p>
          </p:txBody>
        </p:sp>
        <p:sp>
          <p:nvSpPr>
            <p:cNvPr id="60449" name="Text Box 49">
              <a:extLst>
                <a:ext uri="{FF2B5EF4-FFF2-40B4-BE49-F238E27FC236}">
                  <a16:creationId xmlns:a16="http://schemas.microsoft.com/office/drawing/2014/main" id="{1EA09C73-43E0-FDFE-DEEA-0967DC9D83D0}"/>
                </a:ext>
              </a:extLst>
            </p:cNvPr>
            <p:cNvSpPr txBox="1">
              <a:spLocks noChangeArrowheads="1"/>
            </p:cNvSpPr>
            <p:nvPr/>
          </p:nvSpPr>
          <p:spPr bwMode="auto">
            <a:xfrm>
              <a:off x="600" y="1255"/>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0.9</a:t>
              </a:r>
            </a:p>
          </p:txBody>
        </p:sp>
        <p:sp>
          <p:nvSpPr>
            <p:cNvPr id="60450" name="Text Box 50">
              <a:extLst>
                <a:ext uri="{FF2B5EF4-FFF2-40B4-BE49-F238E27FC236}">
                  <a16:creationId xmlns:a16="http://schemas.microsoft.com/office/drawing/2014/main" id="{209975FE-63A6-5BE7-4986-0225858814E9}"/>
                </a:ext>
              </a:extLst>
            </p:cNvPr>
            <p:cNvSpPr txBox="1">
              <a:spLocks noChangeArrowheads="1"/>
            </p:cNvSpPr>
            <p:nvPr/>
          </p:nvSpPr>
          <p:spPr bwMode="auto">
            <a:xfrm>
              <a:off x="600" y="1023"/>
              <a:ext cx="29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fr-FR" sz="1600"/>
                <a:t>1.0</a:t>
              </a:r>
            </a:p>
          </p:txBody>
        </p:sp>
      </p:grpSp>
      <p:sp>
        <p:nvSpPr>
          <p:cNvPr id="1354803" name="Text Box 51">
            <a:extLst>
              <a:ext uri="{FF2B5EF4-FFF2-40B4-BE49-F238E27FC236}">
                <a16:creationId xmlns:a16="http://schemas.microsoft.com/office/drawing/2014/main" id="{A6AB0669-CFEE-918A-68BD-BE7937962DED}"/>
              </a:ext>
            </a:extLst>
          </p:cNvPr>
          <p:cNvSpPr txBox="1">
            <a:spLocks noChangeArrowheads="1"/>
          </p:cNvSpPr>
          <p:nvPr/>
        </p:nvSpPr>
        <p:spPr bwMode="auto">
          <a:xfrm rot="-5400000">
            <a:off x="-248444" y="2994819"/>
            <a:ext cx="2479675" cy="369888"/>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effectLst>
                  <a:outerShdw blurRad="38100" dist="38100" dir="2700000" algn="tl">
                    <a:srgbClr val="000000"/>
                  </a:outerShdw>
                </a:effectLst>
              </a:rPr>
              <a:t>Proportion Surviving</a:t>
            </a:r>
          </a:p>
        </p:txBody>
      </p:sp>
      <p:sp>
        <p:nvSpPr>
          <p:cNvPr id="60425" name="Freeform 52">
            <a:extLst>
              <a:ext uri="{FF2B5EF4-FFF2-40B4-BE49-F238E27FC236}">
                <a16:creationId xmlns:a16="http://schemas.microsoft.com/office/drawing/2014/main" id="{9E75A687-6C8C-9943-CAD7-96F6484DB556}"/>
              </a:ext>
            </a:extLst>
          </p:cNvPr>
          <p:cNvSpPr>
            <a:spLocks/>
          </p:cNvSpPr>
          <p:nvPr/>
        </p:nvSpPr>
        <p:spPr bwMode="auto">
          <a:xfrm>
            <a:off x="1643063" y="1581150"/>
            <a:ext cx="5338762" cy="2871788"/>
          </a:xfrm>
          <a:custGeom>
            <a:avLst/>
            <a:gdLst>
              <a:gd name="T0" fmla="*/ 2147483647 w 3363"/>
              <a:gd name="T1" fmla="*/ 2147483647 h 1809"/>
              <a:gd name="T2" fmla="*/ 2147483647 w 3363"/>
              <a:gd name="T3" fmla="*/ 2147483647 h 1809"/>
              <a:gd name="T4" fmla="*/ 2147483647 w 3363"/>
              <a:gd name="T5" fmla="*/ 2147483647 h 1809"/>
              <a:gd name="T6" fmla="*/ 2147483647 w 3363"/>
              <a:gd name="T7" fmla="*/ 2147483647 h 1809"/>
              <a:gd name="T8" fmla="*/ 2147483647 w 3363"/>
              <a:gd name="T9" fmla="*/ 2147483647 h 1809"/>
              <a:gd name="T10" fmla="*/ 2147483647 w 3363"/>
              <a:gd name="T11" fmla="*/ 2147483647 h 1809"/>
              <a:gd name="T12" fmla="*/ 2147483647 w 3363"/>
              <a:gd name="T13" fmla="*/ 2147483647 h 1809"/>
              <a:gd name="T14" fmla="*/ 2147483647 w 3363"/>
              <a:gd name="T15" fmla="*/ 2147483647 h 1809"/>
              <a:gd name="T16" fmla="*/ 2147483647 w 3363"/>
              <a:gd name="T17" fmla="*/ 2147483647 h 1809"/>
              <a:gd name="T18" fmla="*/ 2147483647 w 3363"/>
              <a:gd name="T19" fmla="*/ 2147483647 h 1809"/>
              <a:gd name="T20" fmla="*/ 2147483647 w 3363"/>
              <a:gd name="T21" fmla="*/ 2147483647 h 1809"/>
              <a:gd name="T22" fmla="*/ 2147483647 w 3363"/>
              <a:gd name="T23" fmla="*/ 2147483647 h 1809"/>
              <a:gd name="T24" fmla="*/ 2147483647 w 3363"/>
              <a:gd name="T25" fmla="*/ 2147483647 h 1809"/>
              <a:gd name="T26" fmla="*/ 2147483647 w 3363"/>
              <a:gd name="T27" fmla="*/ 2147483647 h 1809"/>
              <a:gd name="T28" fmla="*/ 2147483647 w 3363"/>
              <a:gd name="T29" fmla="*/ 2147483647 h 1809"/>
              <a:gd name="T30" fmla="*/ 2147483647 w 3363"/>
              <a:gd name="T31" fmla="*/ 2147483647 h 1809"/>
              <a:gd name="T32" fmla="*/ 2147483647 w 3363"/>
              <a:gd name="T33" fmla="*/ 2147483647 h 1809"/>
              <a:gd name="T34" fmla="*/ 2147483647 w 3363"/>
              <a:gd name="T35" fmla="*/ 2147483647 h 1809"/>
              <a:gd name="T36" fmla="*/ 2147483647 w 3363"/>
              <a:gd name="T37" fmla="*/ 2147483647 h 1809"/>
              <a:gd name="T38" fmla="*/ 2147483647 w 3363"/>
              <a:gd name="T39" fmla="*/ 2147483647 h 1809"/>
              <a:gd name="T40" fmla="*/ 2147483647 w 3363"/>
              <a:gd name="T41" fmla="*/ 2147483647 h 1809"/>
              <a:gd name="T42" fmla="*/ 2147483647 w 3363"/>
              <a:gd name="T43" fmla="*/ 2147483647 h 1809"/>
              <a:gd name="T44" fmla="*/ 2147483647 w 3363"/>
              <a:gd name="T45" fmla="*/ 2147483647 h 1809"/>
              <a:gd name="T46" fmla="*/ 2147483647 w 3363"/>
              <a:gd name="T47" fmla="*/ 2147483647 h 1809"/>
              <a:gd name="T48" fmla="*/ 2147483647 w 3363"/>
              <a:gd name="T49" fmla="*/ 2147483647 h 1809"/>
              <a:gd name="T50" fmla="*/ 2147483647 w 3363"/>
              <a:gd name="T51" fmla="*/ 2147483647 h 1809"/>
              <a:gd name="T52" fmla="*/ 2147483647 w 3363"/>
              <a:gd name="T53" fmla="*/ 2147483647 h 1809"/>
              <a:gd name="T54" fmla="*/ 2147483647 w 3363"/>
              <a:gd name="T55" fmla="*/ 2147483647 h 1809"/>
              <a:gd name="T56" fmla="*/ 2147483647 w 3363"/>
              <a:gd name="T57" fmla="*/ 2147483647 h 1809"/>
              <a:gd name="T58" fmla="*/ 2147483647 w 3363"/>
              <a:gd name="T59" fmla="*/ 2147483647 h 1809"/>
              <a:gd name="T60" fmla="*/ 2147483647 w 3363"/>
              <a:gd name="T61" fmla="*/ 2147483647 h 1809"/>
              <a:gd name="T62" fmla="*/ 2147483647 w 3363"/>
              <a:gd name="T63" fmla="*/ 2147483647 h 1809"/>
              <a:gd name="T64" fmla="*/ 2147483647 w 3363"/>
              <a:gd name="T65" fmla="*/ 2147483647 h 1809"/>
              <a:gd name="T66" fmla="*/ 2147483647 w 3363"/>
              <a:gd name="T67" fmla="*/ 2147483647 h 1809"/>
              <a:gd name="T68" fmla="*/ 2147483647 w 3363"/>
              <a:gd name="T69" fmla="*/ 2147483647 h 1809"/>
              <a:gd name="T70" fmla="*/ 2147483647 w 3363"/>
              <a:gd name="T71" fmla="*/ 2147483647 h 1809"/>
              <a:gd name="T72" fmla="*/ 2147483647 w 3363"/>
              <a:gd name="T73" fmla="*/ 2147483647 h 1809"/>
              <a:gd name="T74" fmla="*/ 2147483647 w 3363"/>
              <a:gd name="T75" fmla="*/ 2147483647 h 1809"/>
              <a:gd name="T76" fmla="*/ 2147483647 w 3363"/>
              <a:gd name="T77" fmla="*/ 2147483647 h 1809"/>
              <a:gd name="T78" fmla="*/ 2147483647 w 3363"/>
              <a:gd name="T79" fmla="*/ 2147483647 h 1809"/>
              <a:gd name="T80" fmla="*/ 2147483647 w 3363"/>
              <a:gd name="T81" fmla="*/ 2147483647 h 1809"/>
              <a:gd name="T82" fmla="*/ 2147483647 w 3363"/>
              <a:gd name="T83" fmla="*/ 2147483647 h 1809"/>
              <a:gd name="T84" fmla="*/ 2147483647 w 3363"/>
              <a:gd name="T85" fmla="*/ 2147483647 h 1809"/>
              <a:gd name="T86" fmla="*/ 2147483647 w 3363"/>
              <a:gd name="T87" fmla="*/ 2147483647 h 1809"/>
              <a:gd name="T88" fmla="*/ 2147483647 w 3363"/>
              <a:gd name="T89" fmla="*/ 2147483647 h 1809"/>
              <a:gd name="T90" fmla="*/ 2147483647 w 3363"/>
              <a:gd name="T91" fmla="*/ 2147483647 h 1809"/>
              <a:gd name="T92" fmla="*/ 2147483647 w 3363"/>
              <a:gd name="T93" fmla="*/ 2147483647 h 1809"/>
              <a:gd name="T94" fmla="*/ 2147483647 w 3363"/>
              <a:gd name="T95" fmla="*/ 2147483647 h 18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3"/>
              <a:gd name="T145" fmla="*/ 0 h 1809"/>
              <a:gd name="T146" fmla="*/ 3363 w 3363"/>
              <a:gd name="T147" fmla="*/ 1809 h 18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3" h="1809">
                <a:moveTo>
                  <a:pt x="0" y="0"/>
                </a:moveTo>
                <a:lnTo>
                  <a:pt x="48" y="0"/>
                </a:lnTo>
                <a:lnTo>
                  <a:pt x="48" y="15"/>
                </a:lnTo>
                <a:lnTo>
                  <a:pt x="84" y="16"/>
                </a:lnTo>
                <a:lnTo>
                  <a:pt x="82" y="24"/>
                </a:lnTo>
                <a:lnTo>
                  <a:pt x="93" y="25"/>
                </a:lnTo>
                <a:lnTo>
                  <a:pt x="93" y="36"/>
                </a:lnTo>
                <a:lnTo>
                  <a:pt x="100" y="37"/>
                </a:lnTo>
                <a:lnTo>
                  <a:pt x="100" y="66"/>
                </a:lnTo>
                <a:lnTo>
                  <a:pt x="129" y="67"/>
                </a:lnTo>
                <a:lnTo>
                  <a:pt x="129" y="94"/>
                </a:lnTo>
                <a:lnTo>
                  <a:pt x="163" y="96"/>
                </a:lnTo>
                <a:lnTo>
                  <a:pt x="163" y="118"/>
                </a:lnTo>
                <a:lnTo>
                  <a:pt x="187" y="120"/>
                </a:lnTo>
                <a:lnTo>
                  <a:pt x="187" y="136"/>
                </a:lnTo>
                <a:lnTo>
                  <a:pt x="202" y="136"/>
                </a:lnTo>
                <a:lnTo>
                  <a:pt x="205" y="163"/>
                </a:lnTo>
                <a:lnTo>
                  <a:pt x="226" y="165"/>
                </a:lnTo>
                <a:lnTo>
                  <a:pt x="225" y="175"/>
                </a:lnTo>
                <a:lnTo>
                  <a:pt x="232" y="175"/>
                </a:lnTo>
                <a:lnTo>
                  <a:pt x="232" y="199"/>
                </a:lnTo>
                <a:lnTo>
                  <a:pt x="253" y="199"/>
                </a:lnTo>
                <a:lnTo>
                  <a:pt x="255" y="205"/>
                </a:lnTo>
                <a:lnTo>
                  <a:pt x="276" y="205"/>
                </a:lnTo>
                <a:lnTo>
                  <a:pt x="277" y="226"/>
                </a:lnTo>
                <a:lnTo>
                  <a:pt x="289" y="228"/>
                </a:lnTo>
                <a:lnTo>
                  <a:pt x="289" y="249"/>
                </a:lnTo>
                <a:lnTo>
                  <a:pt x="300" y="244"/>
                </a:lnTo>
                <a:lnTo>
                  <a:pt x="301" y="259"/>
                </a:lnTo>
                <a:lnTo>
                  <a:pt x="303" y="286"/>
                </a:lnTo>
                <a:lnTo>
                  <a:pt x="313" y="286"/>
                </a:lnTo>
                <a:lnTo>
                  <a:pt x="313" y="309"/>
                </a:lnTo>
                <a:lnTo>
                  <a:pt x="336" y="307"/>
                </a:lnTo>
                <a:lnTo>
                  <a:pt x="336" y="322"/>
                </a:lnTo>
                <a:lnTo>
                  <a:pt x="339" y="325"/>
                </a:lnTo>
                <a:lnTo>
                  <a:pt x="339" y="348"/>
                </a:lnTo>
                <a:lnTo>
                  <a:pt x="360" y="348"/>
                </a:lnTo>
                <a:lnTo>
                  <a:pt x="358" y="363"/>
                </a:lnTo>
                <a:lnTo>
                  <a:pt x="378" y="366"/>
                </a:lnTo>
                <a:lnTo>
                  <a:pt x="378" y="385"/>
                </a:lnTo>
                <a:lnTo>
                  <a:pt x="382" y="385"/>
                </a:lnTo>
                <a:lnTo>
                  <a:pt x="381" y="418"/>
                </a:lnTo>
                <a:lnTo>
                  <a:pt x="390" y="418"/>
                </a:lnTo>
                <a:lnTo>
                  <a:pt x="388" y="436"/>
                </a:lnTo>
                <a:lnTo>
                  <a:pt x="397" y="436"/>
                </a:lnTo>
                <a:lnTo>
                  <a:pt x="396" y="445"/>
                </a:lnTo>
                <a:lnTo>
                  <a:pt x="411" y="445"/>
                </a:lnTo>
                <a:lnTo>
                  <a:pt x="412" y="475"/>
                </a:lnTo>
                <a:lnTo>
                  <a:pt x="423" y="475"/>
                </a:lnTo>
                <a:lnTo>
                  <a:pt x="423" y="489"/>
                </a:lnTo>
                <a:lnTo>
                  <a:pt x="433" y="489"/>
                </a:lnTo>
                <a:lnTo>
                  <a:pt x="436" y="504"/>
                </a:lnTo>
                <a:lnTo>
                  <a:pt x="463" y="502"/>
                </a:lnTo>
                <a:lnTo>
                  <a:pt x="463" y="517"/>
                </a:lnTo>
                <a:lnTo>
                  <a:pt x="477" y="516"/>
                </a:lnTo>
                <a:lnTo>
                  <a:pt x="477" y="528"/>
                </a:lnTo>
                <a:lnTo>
                  <a:pt x="487" y="528"/>
                </a:lnTo>
                <a:lnTo>
                  <a:pt x="489" y="544"/>
                </a:lnTo>
                <a:lnTo>
                  <a:pt x="495" y="544"/>
                </a:lnTo>
                <a:lnTo>
                  <a:pt x="493" y="555"/>
                </a:lnTo>
                <a:lnTo>
                  <a:pt x="510" y="555"/>
                </a:lnTo>
                <a:lnTo>
                  <a:pt x="510" y="574"/>
                </a:lnTo>
                <a:lnTo>
                  <a:pt x="520" y="576"/>
                </a:lnTo>
                <a:lnTo>
                  <a:pt x="520" y="583"/>
                </a:lnTo>
                <a:lnTo>
                  <a:pt x="532" y="583"/>
                </a:lnTo>
                <a:lnTo>
                  <a:pt x="532" y="595"/>
                </a:lnTo>
                <a:lnTo>
                  <a:pt x="555" y="594"/>
                </a:lnTo>
                <a:lnTo>
                  <a:pt x="556" y="615"/>
                </a:lnTo>
                <a:lnTo>
                  <a:pt x="573" y="613"/>
                </a:lnTo>
                <a:lnTo>
                  <a:pt x="573" y="622"/>
                </a:lnTo>
                <a:lnTo>
                  <a:pt x="594" y="622"/>
                </a:lnTo>
                <a:lnTo>
                  <a:pt x="595" y="642"/>
                </a:lnTo>
                <a:lnTo>
                  <a:pt x="618" y="642"/>
                </a:lnTo>
                <a:lnTo>
                  <a:pt x="618" y="652"/>
                </a:lnTo>
                <a:lnTo>
                  <a:pt x="625" y="652"/>
                </a:lnTo>
                <a:lnTo>
                  <a:pt x="625" y="663"/>
                </a:lnTo>
                <a:lnTo>
                  <a:pt x="640" y="663"/>
                </a:lnTo>
                <a:lnTo>
                  <a:pt x="642" y="684"/>
                </a:lnTo>
                <a:lnTo>
                  <a:pt x="660" y="681"/>
                </a:lnTo>
                <a:lnTo>
                  <a:pt x="658" y="690"/>
                </a:lnTo>
                <a:lnTo>
                  <a:pt x="664" y="690"/>
                </a:lnTo>
                <a:lnTo>
                  <a:pt x="664" y="711"/>
                </a:lnTo>
                <a:lnTo>
                  <a:pt x="682" y="709"/>
                </a:lnTo>
                <a:lnTo>
                  <a:pt x="684" y="742"/>
                </a:lnTo>
                <a:lnTo>
                  <a:pt x="697" y="741"/>
                </a:lnTo>
                <a:lnTo>
                  <a:pt x="697" y="748"/>
                </a:lnTo>
                <a:lnTo>
                  <a:pt x="709" y="748"/>
                </a:lnTo>
                <a:lnTo>
                  <a:pt x="711" y="771"/>
                </a:lnTo>
                <a:lnTo>
                  <a:pt x="742" y="768"/>
                </a:lnTo>
                <a:lnTo>
                  <a:pt x="742" y="778"/>
                </a:lnTo>
                <a:lnTo>
                  <a:pt x="763" y="778"/>
                </a:lnTo>
                <a:lnTo>
                  <a:pt x="765" y="789"/>
                </a:lnTo>
                <a:lnTo>
                  <a:pt x="769" y="790"/>
                </a:lnTo>
                <a:lnTo>
                  <a:pt x="768" y="805"/>
                </a:lnTo>
                <a:lnTo>
                  <a:pt x="774" y="807"/>
                </a:lnTo>
                <a:lnTo>
                  <a:pt x="772" y="822"/>
                </a:lnTo>
                <a:lnTo>
                  <a:pt x="798" y="819"/>
                </a:lnTo>
                <a:lnTo>
                  <a:pt x="796" y="837"/>
                </a:lnTo>
                <a:lnTo>
                  <a:pt x="808" y="837"/>
                </a:lnTo>
                <a:lnTo>
                  <a:pt x="808" y="844"/>
                </a:lnTo>
                <a:lnTo>
                  <a:pt x="819" y="846"/>
                </a:lnTo>
                <a:lnTo>
                  <a:pt x="819" y="879"/>
                </a:lnTo>
                <a:lnTo>
                  <a:pt x="831" y="879"/>
                </a:lnTo>
                <a:lnTo>
                  <a:pt x="831" y="892"/>
                </a:lnTo>
                <a:lnTo>
                  <a:pt x="841" y="892"/>
                </a:lnTo>
                <a:lnTo>
                  <a:pt x="844" y="918"/>
                </a:lnTo>
                <a:lnTo>
                  <a:pt x="871" y="916"/>
                </a:lnTo>
                <a:lnTo>
                  <a:pt x="870" y="936"/>
                </a:lnTo>
                <a:lnTo>
                  <a:pt x="885" y="936"/>
                </a:lnTo>
                <a:lnTo>
                  <a:pt x="886" y="946"/>
                </a:lnTo>
                <a:lnTo>
                  <a:pt x="895" y="946"/>
                </a:lnTo>
                <a:lnTo>
                  <a:pt x="894" y="964"/>
                </a:lnTo>
                <a:lnTo>
                  <a:pt x="928" y="964"/>
                </a:lnTo>
                <a:lnTo>
                  <a:pt x="928" y="978"/>
                </a:lnTo>
                <a:lnTo>
                  <a:pt x="1032" y="975"/>
                </a:lnTo>
                <a:lnTo>
                  <a:pt x="1032" y="993"/>
                </a:lnTo>
                <a:lnTo>
                  <a:pt x="1069" y="991"/>
                </a:lnTo>
                <a:lnTo>
                  <a:pt x="1069" y="1005"/>
                </a:lnTo>
                <a:lnTo>
                  <a:pt x="1110" y="1005"/>
                </a:lnTo>
                <a:lnTo>
                  <a:pt x="1111" y="1023"/>
                </a:lnTo>
                <a:lnTo>
                  <a:pt x="1186" y="1021"/>
                </a:lnTo>
                <a:lnTo>
                  <a:pt x="1186" y="1032"/>
                </a:lnTo>
                <a:lnTo>
                  <a:pt x="1195" y="1032"/>
                </a:lnTo>
                <a:lnTo>
                  <a:pt x="1195" y="1051"/>
                </a:lnTo>
                <a:lnTo>
                  <a:pt x="1279" y="1050"/>
                </a:lnTo>
                <a:lnTo>
                  <a:pt x="1281" y="1068"/>
                </a:lnTo>
                <a:lnTo>
                  <a:pt x="1297" y="1068"/>
                </a:lnTo>
                <a:lnTo>
                  <a:pt x="1297" y="1078"/>
                </a:lnTo>
                <a:lnTo>
                  <a:pt x="1344" y="1078"/>
                </a:lnTo>
                <a:lnTo>
                  <a:pt x="1342" y="1114"/>
                </a:lnTo>
                <a:lnTo>
                  <a:pt x="1402" y="1111"/>
                </a:lnTo>
                <a:lnTo>
                  <a:pt x="1401" y="1116"/>
                </a:lnTo>
                <a:lnTo>
                  <a:pt x="1408" y="1116"/>
                </a:lnTo>
                <a:lnTo>
                  <a:pt x="1405" y="1134"/>
                </a:lnTo>
                <a:lnTo>
                  <a:pt x="1441" y="1131"/>
                </a:lnTo>
                <a:lnTo>
                  <a:pt x="1441" y="1144"/>
                </a:lnTo>
                <a:lnTo>
                  <a:pt x="1459" y="1143"/>
                </a:lnTo>
                <a:lnTo>
                  <a:pt x="1459" y="1159"/>
                </a:lnTo>
                <a:lnTo>
                  <a:pt x="1476" y="1159"/>
                </a:lnTo>
                <a:lnTo>
                  <a:pt x="1476" y="1174"/>
                </a:lnTo>
                <a:lnTo>
                  <a:pt x="1482" y="1176"/>
                </a:lnTo>
                <a:lnTo>
                  <a:pt x="1480" y="1195"/>
                </a:lnTo>
                <a:lnTo>
                  <a:pt x="1488" y="1195"/>
                </a:lnTo>
                <a:lnTo>
                  <a:pt x="1491" y="1212"/>
                </a:lnTo>
                <a:lnTo>
                  <a:pt x="1527" y="1210"/>
                </a:lnTo>
                <a:lnTo>
                  <a:pt x="1527" y="1230"/>
                </a:lnTo>
                <a:lnTo>
                  <a:pt x="1551" y="1228"/>
                </a:lnTo>
                <a:lnTo>
                  <a:pt x="1552" y="1246"/>
                </a:lnTo>
                <a:lnTo>
                  <a:pt x="1578" y="1246"/>
                </a:lnTo>
                <a:lnTo>
                  <a:pt x="1579" y="1263"/>
                </a:lnTo>
                <a:lnTo>
                  <a:pt x="1597" y="1261"/>
                </a:lnTo>
                <a:lnTo>
                  <a:pt x="1596" y="1282"/>
                </a:lnTo>
                <a:lnTo>
                  <a:pt x="1606" y="1281"/>
                </a:lnTo>
                <a:lnTo>
                  <a:pt x="1609" y="1308"/>
                </a:lnTo>
                <a:lnTo>
                  <a:pt x="1644" y="1303"/>
                </a:lnTo>
                <a:lnTo>
                  <a:pt x="1644" y="1321"/>
                </a:lnTo>
                <a:lnTo>
                  <a:pt x="1654" y="1321"/>
                </a:lnTo>
                <a:lnTo>
                  <a:pt x="1654" y="1341"/>
                </a:lnTo>
                <a:lnTo>
                  <a:pt x="1666" y="1341"/>
                </a:lnTo>
                <a:lnTo>
                  <a:pt x="1666" y="1354"/>
                </a:lnTo>
                <a:lnTo>
                  <a:pt x="1672" y="1354"/>
                </a:lnTo>
                <a:lnTo>
                  <a:pt x="1672" y="1380"/>
                </a:lnTo>
                <a:lnTo>
                  <a:pt x="1705" y="1378"/>
                </a:lnTo>
                <a:lnTo>
                  <a:pt x="1707" y="1393"/>
                </a:lnTo>
                <a:lnTo>
                  <a:pt x="1714" y="1393"/>
                </a:lnTo>
                <a:lnTo>
                  <a:pt x="1716" y="1443"/>
                </a:lnTo>
                <a:lnTo>
                  <a:pt x="1818" y="1440"/>
                </a:lnTo>
                <a:lnTo>
                  <a:pt x="1819" y="1465"/>
                </a:lnTo>
                <a:lnTo>
                  <a:pt x="1839" y="1464"/>
                </a:lnTo>
                <a:lnTo>
                  <a:pt x="1840" y="1488"/>
                </a:lnTo>
                <a:lnTo>
                  <a:pt x="1891" y="1488"/>
                </a:lnTo>
                <a:lnTo>
                  <a:pt x="1891" y="1507"/>
                </a:lnTo>
                <a:lnTo>
                  <a:pt x="1896" y="1507"/>
                </a:lnTo>
                <a:lnTo>
                  <a:pt x="1897" y="1531"/>
                </a:lnTo>
                <a:lnTo>
                  <a:pt x="1902" y="1531"/>
                </a:lnTo>
                <a:lnTo>
                  <a:pt x="1902" y="1554"/>
                </a:lnTo>
                <a:lnTo>
                  <a:pt x="1908" y="1554"/>
                </a:lnTo>
                <a:lnTo>
                  <a:pt x="1908" y="1575"/>
                </a:lnTo>
                <a:lnTo>
                  <a:pt x="1983" y="1573"/>
                </a:lnTo>
                <a:lnTo>
                  <a:pt x="1983" y="1597"/>
                </a:lnTo>
                <a:lnTo>
                  <a:pt x="2101" y="1596"/>
                </a:lnTo>
                <a:lnTo>
                  <a:pt x="2103" y="1626"/>
                </a:lnTo>
                <a:lnTo>
                  <a:pt x="2118" y="1624"/>
                </a:lnTo>
                <a:lnTo>
                  <a:pt x="2121" y="1650"/>
                </a:lnTo>
                <a:lnTo>
                  <a:pt x="2143" y="1648"/>
                </a:lnTo>
                <a:lnTo>
                  <a:pt x="2143" y="1677"/>
                </a:lnTo>
                <a:lnTo>
                  <a:pt x="2218" y="1677"/>
                </a:lnTo>
                <a:lnTo>
                  <a:pt x="2218" y="1702"/>
                </a:lnTo>
                <a:lnTo>
                  <a:pt x="2367" y="1699"/>
                </a:lnTo>
                <a:lnTo>
                  <a:pt x="2368" y="1729"/>
                </a:lnTo>
                <a:lnTo>
                  <a:pt x="2436" y="1728"/>
                </a:lnTo>
                <a:lnTo>
                  <a:pt x="2437" y="1765"/>
                </a:lnTo>
                <a:lnTo>
                  <a:pt x="2536" y="1764"/>
                </a:lnTo>
                <a:lnTo>
                  <a:pt x="2535" y="1809"/>
                </a:lnTo>
                <a:lnTo>
                  <a:pt x="3363" y="1809"/>
                </a:lnTo>
              </a:path>
            </a:pathLst>
          </a:custGeom>
          <a:noFill/>
          <a:ln w="38100">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0426" name="Freeform 53">
            <a:extLst>
              <a:ext uri="{FF2B5EF4-FFF2-40B4-BE49-F238E27FC236}">
                <a16:creationId xmlns:a16="http://schemas.microsoft.com/office/drawing/2014/main" id="{87018CA7-B373-141B-5DBB-93477E9EB197}"/>
              </a:ext>
            </a:extLst>
          </p:cNvPr>
          <p:cNvSpPr>
            <a:spLocks/>
          </p:cNvSpPr>
          <p:nvPr/>
        </p:nvSpPr>
        <p:spPr bwMode="auto">
          <a:xfrm>
            <a:off x="1566863" y="1557338"/>
            <a:ext cx="6124575" cy="2606675"/>
          </a:xfrm>
          <a:custGeom>
            <a:avLst/>
            <a:gdLst>
              <a:gd name="T0" fmla="*/ 2147483647 w 3858"/>
              <a:gd name="T1" fmla="*/ 2147483647 h 1642"/>
              <a:gd name="T2" fmla="*/ 2147483647 w 3858"/>
              <a:gd name="T3" fmla="*/ 2147483647 h 1642"/>
              <a:gd name="T4" fmla="*/ 2147483647 w 3858"/>
              <a:gd name="T5" fmla="*/ 2147483647 h 1642"/>
              <a:gd name="T6" fmla="*/ 2147483647 w 3858"/>
              <a:gd name="T7" fmla="*/ 2147483647 h 1642"/>
              <a:gd name="T8" fmla="*/ 2147483647 w 3858"/>
              <a:gd name="T9" fmla="*/ 2147483647 h 1642"/>
              <a:gd name="T10" fmla="*/ 2147483647 w 3858"/>
              <a:gd name="T11" fmla="*/ 2147483647 h 1642"/>
              <a:gd name="T12" fmla="*/ 2147483647 w 3858"/>
              <a:gd name="T13" fmla="*/ 2147483647 h 1642"/>
              <a:gd name="T14" fmla="*/ 2147483647 w 3858"/>
              <a:gd name="T15" fmla="*/ 2147483647 h 1642"/>
              <a:gd name="T16" fmla="*/ 2147483647 w 3858"/>
              <a:gd name="T17" fmla="*/ 2147483647 h 1642"/>
              <a:gd name="T18" fmla="*/ 2147483647 w 3858"/>
              <a:gd name="T19" fmla="*/ 2147483647 h 1642"/>
              <a:gd name="T20" fmla="*/ 2147483647 w 3858"/>
              <a:gd name="T21" fmla="*/ 2147483647 h 1642"/>
              <a:gd name="T22" fmla="*/ 2147483647 w 3858"/>
              <a:gd name="T23" fmla="*/ 2147483647 h 1642"/>
              <a:gd name="T24" fmla="*/ 2147483647 w 3858"/>
              <a:gd name="T25" fmla="*/ 2147483647 h 1642"/>
              <a:gd name="T26" fmla="*/ 2147483647 w 3858"/>
              <a:gd name="T27" fmla="*/ 2147483647 h 1642"/>
              <a:gd name="T28" fmla="*/ 2147483647 w 3858"/>
              <a:gd name="T29" fmla="*/ 2147483647 h 1642"/>
              <a:gd name="T30" fmla="*/ 2147483647 w 3858"/>
              <a:gd name="T31" fmla="*/ 2147483647 h 1642"/>
              <a:gd name="T32" fmla="*/ 2147483647 w 3858"/>
              <a:gd name="T33" fmla="*/ 2147483647 h 1642"/>
              <a:gd name="T34" fmla="*/ 2147483647 w 3858"/>
              <a:gd name="T35" fmla="*/ 2147483647 h 1642"/>
              <a:gd name="T36" fmla="*/ 2147483647 w 3858"/>
              <a:gd name="T37" fmla="*/ 2147483647 h 1642"/>
              <a:gd name="T38" fmla="*/ 2147483647 w 3858"/>
              <a:gd name="T39" fmla="*/ 2147483647 h 1642"/>
              <a:gd name="T40" fmla="*/ 2147483647 w 3858"/>
              <a:gd name="T41" fmla="*/ 2147483647 h 1642"/>
              <a:gd name="T42" fmla="*/ 2147483647 w 3858"/>
              <a:gd name="T43" fmla="*/ 2147483647 h 1642"/>
              <a:gd name="T44" fmla="*/ 2147483647 w 3858"/>
              <a:gd name="T45" fmla="*/ 2147483647 h 1642"/>
              <a:gd name="T46" fmla="*/ 2147483647 w 3858"/>
              <a:gd name="T47" fmla="*/ 2147483647 h 1642"/>
              <a:gd name="T48" fmla="*/ 2147483647 w 3858"/>
              <a:gd name="T49" fmla="*/ 2147483647 h 1642"/>
              <a:gd name="T50" fmla="*/ 2147483647 w 3858"/>
              <a:gd name="T51" fmla="*/ 2147483647 h 1642"/>
              <a:gd name="T52" fmla="*/ 2147483647 w 3858"/>
              <a:gd name="T53" fmla="*/ 2147483647 h 1642"/>
              <a:gd name="T54" fmla="*/ 2147483647 w 3858"/>
              <a:gd name="T55" fmla="*/ 2147483647 h 1642"/>
              <a:gd name="T56" fmla="*/ 2147483647 w 3858"/>
              <a:gd name="T57" fmla="*/ 2147483647 h 1642"/>
              <a:gd name="T58" fmla="*/ 2147483647 w 3858"/>
              <a:gd name="T59" fmla="*/ 2147483647 h 1642"/>
              <a:gd name="T60" fmla="*/ 2147483647 w 3858"/>
              <a:gd name="T61" fmla="*/ 2147483647 h 1642"/>
              <a:gd name="T62" fmla="*/ 2147483647 w 3858"/>
              <a:gd name="T63" fmla="*/ 2147483647 h 1642"/>
              <a:gd name="T64" fmla="*/ 2147483647 w 3858"/>
              <a:gd name="T65" fmla="*/ 2147483647 h 1642"/>
              <a:gd name="T66" fmla="*/ 2147483647 w 3858"/>
              <a:gd name="T67" fmla="*/ 2147483647 h 1642"/>
              <a:gd name="T68" fmla="*/ 2147483647 w 3858"/>
              <a:gd name="T69" fmla="*/ 2147483647 h 1642"/>
              <a:gd name="T70" fmla="*/ 2147483647 w 3858"/>
              <a:gd name="T71" fmla="*/ 2147483647 h 1642"/>
              <a:gd name="T72" fmla="*/ 2147483647 w 3858"/>
              <a:gd name="T73" fmla="*/ 2147483647 h 1642"/>
              <a:gd name="T74" fmla="*/ 2147483647 w 3858"/>
              <a:gd name="T75" fmla="*/ 2147483647 h 1642"/>
              <a:gd name="T76" fmla="*/ 2147483647 w 3858"/>
              <a:gd name="T77" fmla="*/ 2147483647 h 1642"/>
              <a:gd name="T78" fmla="*/ 2147483647 w 3858"/>
              <a:gd name="T79" fmla="*/ 2147483647 h 1642"/>
              <a:gd name="T80" fmla="*/ 2147483647 w 3858"/>
              <a:gd name="T81" fmla="*/ 2147483647 h 1642"/>
              <a:gd name="T82" fmla="*/ 2147483647 w 3858"/>
              <a:gd name="T83" fmla="*/ 2147483647 h 1642"/>
              <a:gd name="T84" fmla="*/ 2147483647 w 3858"/>
              <a:gd name="T85" fmla="*/ 2147483647 h 1642"/>
              <a:gd name="T86" fmla="*/ 2147483647 w 3858"/>
              <a:gd name="T87" fmla="*/ 2147483647 h 1642"/>
              <a:gd name="T88" fmla="*/ 2147483647 w 3858"/>
              <a:gd name="T89" fmla="*/ 2147483647 h 1642"/>
              <a:gd name="T90" fmla="*/ 2147483647 w 3858"/>
              <a:gd name="T91" fmla="*/ 2147483647 h 1642"/>
              <a:gd name="T92" fmla="*/ 2147483647 w 3858"/>
              <a:gd name="T93" fmla="*/ 2147483647 h 1642"/>
              <a:gd name="T94" fmla="*/ 2147483647 w 3858"/>
              <a:gd name="T95" fmla="*/ 2147483647 h 1642"/>
              <a:gd name="T96" fmla="*/ 2147483647 w 3858"/>
              <a:gd name="T97" fmla="*/ 2147483647 h 1642"/>
              <a:gd name="T98" fmla="*/ 2147483647 w 3858"/>
              <a:gd name="T99" fmla="*/ 2147483647 h 16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58"/>
              <a:gd name="T151" fmla="*/ 0 h 1642"/>
              <a:gd name="T152" fmla="*/ 3858 w 3858"/>
              <a:gd name="T153" fmla="*/ 1642 h 16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58" h="1642">
                <a:moveTo>
                  <a:pt x="0" y="0"/>
                </a:moveTo>
                <a:lnTo>
                  <a:pt x="43" y="0"/>
                </a:lnTo>
                <a:lnTo>
                  <a:pt x="43" y="19"/>
                </a:lnTo>
                <a:lnTo>
                  <a:pt x="58" y="19"/>
                </a:lnTo>
                <a:lnTo>
                  <a:pt x="58" y="28"/>
                </a:lnTo>
                <a:lnTo>
                  <a:pt x="67" y="28"/>
                </a:lnTo>
                <a:lnTo>
                  <a:pt x="67" y="42"/>
                </a:lnTo>
                <a:lnTo>
                  <a:pt x="87" y="40"/>
                </a:lnTo>
                <a:lnTo>
                  <a:pt x="84" y="70"/>
                </a:lnTo>
                <a:lnTo>
                  <a:pt x="103" y="69"/>
                </a:lnTo>
                <a:lnTo>
                  <a:pt x="102" y="81"/>
                </a:lnTo>
                <a:lnTo>
                  <a:pt x="120" y="79"/>
                </a:lnTo>
                <a:lnTo>
                  <a:pt x="121" y="112"/>
                </a:lnTo>
                <a:lnTo>
                  <a:pt x="132" y="112"/>
                </a:lnTo>
                <a:lnTo>
                  <a:pt x="130" y="121"/>
                </a:lnTo>
                <a:lnTo>
                  <a:pt x="138" y="123"/>
                </a:lnTo>
                <a:lnTo>
                  <a:pt x="138" y="135"/>
                </a:lnTo>
                <a:lnTo>
                  <a:pt x="144" y="135"/>
                </a:lnTo>
                <a:lnTo>
                  <a:pt x="142" y="162"/>
                </a:lnTo>
                <a:lnTo>
                  <a:pt x="166" y="162"/>
                </a:lnTo>
                <a:lnTo>
                  <a:pt x="166" y="174"/>
                </a:lnTo>
                <a:lnTo>
                  <a:pt x="189" y="175"/>
                </a:lnTo>
                <a:lnTo>
                  <a:pt x="189" y="187"/>
                </a:lnTo>
                <a:lnTo>
                  <a:pt x="199" y="186"/>
                </a:lnTo>
                <a:lnTo>
                  <a:pt x="199" y="198"/>
                </a:lnTo>
                <a:lnTo>
                  <a:pt x="207" y="198"/>
                </a:lnTo>
                <a:lnTo>
                  <a:pt x="205" y="216"/>
                </a:lnTo>
                <a:lnTo>
                  <a:pt x="222" y="214"/>
                </a:lnTo>
                <a:lnTo>
                  <a:pt x="222" y="225"/>
                </a:lnTo>
                <a:lnTo>
                  <a:pt x="253" y="226"/>
                </a:lnTo>
                <a:lnTo>
                  <a:pt x="253" y="237"/>
                </a:lnTo>
                <a:lnTo>
                  <a:pt x="268" y="237"/>
                </a:lnTo>
                <a:lnTo>
                  <a:pt x="270" y="267"/>
                </a:lnTo>
                <a:lnTo>
                  <a:pt x="316" y="267"/>
                </a:lnTo>
                <a:lnTo>
                  <a:pt x="316" y="276"/>
                </a:lnTo>
                <a:lnTo>
                  <a:pt x="367" y="277"/>
                </a:lnTo>
                <a:lnTo>
                  <a:pt x="367" y="291"/>
                </a:lnTo>
                <a:lnTo>
                  <a:pt x="391" y="289"/>
                </a:lnTo>
                <a:lnTo>
                  <a:pt x="391" y="319"/>
                </a:lnTo>
                <a:lnTo>
                  <a:pt x="438" y="319"/>
                </a:lnTo>
                <a:lnTo>
                  <a:pt x="438" y="328"/>
                </a:lnTo>
                <a:lnTo>
                  <a:pt x="483" y="328"/>
                </a:lnTo>
                <a:lnTo>
                  <a:pt x="483" y="342"/>
                </a:lnTo>
                <a:lnTo>
                  <a:pt x="603" y="340"/>
                </a:lnTo>
                <a:lnTo>
                  <a:pt x="603" y="360"/>
                </a:lnTo>
                <a:lnTo>
                  <a:pt x="615" y="360"/>
                </a:lnTo>
                <a:lnTo>
                  <a:pt x="615" y="370"/>
                </a:lnTo>
                <a:lnTo>
                  <a:pt x="642" y="369"/>
                </a:lnTo>
                <a:lnTo>
                  <a:pt x="642" y="381"/>
                </a:lnTo>
                <a:lnTo>
                  <a:pt x="660" y="381"/>
                </a:lnTo>
                <a:lnTo>
                  <a:pt x="661" y="393"/>
                </a:lnTo>
                <a:lnTo>
                  <a:pt x="667" y="393"/>
                </a:lnTo>
                <a:lnTo>
                  <a:pt x="669" y="409"/>
                </a:lnTo>
                <a:lnTo>
                  <a:pt x="700" y="409"/>
                </a:lnTo>
                <a:lnTo>
                  <a:pt x="702" y="421"/>
                </a:lnTo>
                <a:lnTo>
                  <a:pt x="706" y="420"/>
                </a:lnTo>
                <a:lnTo>
                  <a:pt x="711" y="432"/>
                </a:lnTo>
                <a:lnTo>
                  <a:pt x="712" y="430"/>
                </a:lnTo>
                <a:lnTo>
                  <a:pt x="714" y="465"/>
                </a:lnTo>
                <a:lnTo>
                  <a:pt x="723" y="463"/>
                </a:lnTo>
                <a:lnTo>
                  <a:pt x="724" y="474"/>
                </a:lnTo>
                <a:lnTo>
                  <a:pt x="735" y="474"/>
                </a:lnTo>
                <a:lnTo>
                  <a:pt x="738" y="487"/>
                </a:lnTo>
                <a:lnTo>
                  <a:pt x="798" y="486"/>
                </a:lnTo>
                <a:lnTo>
                  <a:pt x="799" y="502"/>
                </a:lnTo>
                <a:lnTo>
                  <a:pt x="820" y="501"/>
                </a:lnTo>
                <a:lnTo>
                  <a:pt x="820" y="514"/>
                </a:lnTo>
                <a:lnTo>
                  <a:pt x="834" y="513"/>
                </a:lnTo>
                <a:lnTo>
                  <a:pt x="832" y="525"/>
                </a:lnTo>
                <a:lnTo>
                  <a:pt x="852" y="523"/>
                </a:lnTo>
                <a:lnTo>
                  <a:pt x="849" y="541"/>
                </a:lnTo>
                <a:lnTo>
                  <a:pt x="858" y="540"/>
                </a:lnTo>
                <a:lnTo>
                  <a:pt x="858" y="553"/>
                </a:lnTo>
                <a:lnTo>
                  <a:pt x="891" y="553"/>
                </a:lnTo>
                <a:lnTo>
                  <a:pt x="891" y="565"/>
                </a:lnTo>
                <a:lnTo>
                  <a:pt x="970" y="566"/>
                </a:lnTo>
                <a:lnTo>
                  <a:pt x="970" y="576"/>
                </a:lnTo>
                <a:lnTo>
                  <a:pt x="994" y="577"/>
                </a:lnTo>
                <a:lnTo>
                  <a:pt x="994" y="592"/>
                </a:lnTo>
                <a:lnTo>
                  <a:pt x="1002" y="594"/>
                </a:lnTo>
                <a:lnTo>
                  <a:pt x="1003" y="606"/>
                </a:lnTo>
                <a:lnTo>
                  <a:pt x="1035" y="606"/>
                </a:lnTo>
                <a:lnTo>
                  <a:pt x="1035" y="618"/>
                </a:lnTo>
                <a:lnTo>
                  <a:pt x="1053" y="618"/>
                </a:lnTo>
                <a:lnTo>
                  <a:pt x="1051" y="634"/>
                </a:lnTo>
                <a:lnTo>
                  <a:pt x="1059" y="634"/>
                </a:lnTo>
                <a:lnTo>
                  <a:pt x="1057" y="646"/>
                </a:lnTo>
                <a:lnTo>
                  <a:pt x="1098" y="646"/>
                </a:lnTo>
                <a:lnTo>
                  <a:pt x="1099" y="658"/>
                </a:lnTo>
                <a:lnTo>
                  <a:pt x="1114" y="658"/>
                </a:lnTo>
                <a:lnTo>
                  <a:pt x="1116" y="688"/>
                </a:lnTo>
                <a:lnTo>
                  <a:pt x="1123" y="687"/>
                </a:lnTo>
                <a:lnTo>
                  <a:pt x="1122" y="697"/>
                </a:lnTo>
                <a:lnTo>
                  <a:pt x="1132" y="699"/>
                </a:lnTo>
                <a:lnTo>
                  <a:pt x="1132" y="714"/>
                </a:lnTo>
                <a:lnTo>
                  <a:pt x="1155" y="715"/>
                </a:lnTo>
                <a:lnTo>
                  <a:pt x="1156" y="724"/>
                </a:lnTo>
                <a:lnTo>
                  <a:pt x="1171" y="727"/>
                </a:lnTo>
                <a:lnTo>
                  <a:pt x="1171" y="738"/>
                </a:lnTo>
                <a:lnTo>
                  <a:pt x="1203" y="736"/>
                </a:lnTo>
                <a:lnTo>
                  <a:pt x="1203" y="745"/>
                </a:lnTo>
                <a:lnTo>
                  <a:pt x="1209" y="745"/>
                </a:lnTo>
                <a:lnTo>
                  <a:pt x="1209" y="754"/>
                </a:lnTo>
                <a:lnTo>
                  <a:pt x="1270" y="754"/>
                </a:lnTo>
                <a:lnTo>
                  <a:pt x="1270" y="772"/>
                </a:lnTo>
                <a:lnTo>
                  <a:pt x="1303" y="771"/>
                </a:lnTo>
                <a:lnTo>
                  <a:pt x="1306" y="801"/>
                </a:lnTo>
                <a:lnTo>
                  <a:pt x="1426" y="801"/>
                </a:lnTo>
                <a:lnTo>
                  <a:pt x="1425" y="820"/>
                </a:lnTo>
                <a:lnTo>
                  <a:pt x="1450" y="817"/>
                </a:lnTo>
                <a:lnTo>
                  <a:pt x="1452" y="835"/>
                </a:lnTo>
                <a:lnTo>
                  <a:pt x="1458" y="835"/>
                </a:lnTo>
                <a:lnTo>
                  <a:pt x="1461" y="853"/>
                </a:lnTo>
                <a:lnTo>
                  <a:pt x="1510" y="853"/>
                </a:lnTo>
                <a:lnTo>
                  <a:pt x="1510" y="870"/>
                </a:lnTo>
                <a:lnTo>
                  <a:pt x="1554" y="870"/>
                </a:lnTo>
                <a:lnTo>
                  <a:pt x="1555" y="888"/>
                </a:lnTo>
                <a:lnTo>
                  <a:pt x="1599" y="885"/>
                </a:lnTo>
                <a:lnTo>
                  <a:pt x="1599" y="906"/>
                </a:lnTo>
                <a:lnTo>
                  <a:pt x="1621" y="903"/>
                </a:lnTo>
                <a:lnTo>
                  <a:pt x="1621" y="922"/>
                </a:lnTo>
                <a:lnTo>
                  <a:pt x="1650" y="922"/>
                </a:lnTo>
                <a:lnTo>
                  <a:pt x="1653" y="940"/>
                </a:lnTo>
                <a:lnTo>
                  <a:pt x="1719" y="937"/>
                </a:lnTo>
                <a:lnTo>
                  <a:pt x="1720" y="961"/>
                </a:lnTo>
                <a:lnTo>
                  <a:pt x="1726" y="961"/>
                </a:lnTo>
                <a:lnTo>
                  <a:pt x="1726" y="979"/>
                </a:lnTo>
                <a:lnTo>
                  <a:pt x="1788" y="979"/>
                </a:lnTo>
                <a:lnTo>
                  <a:pt x="1788" y="1002"/>
                </a:lnTo>
                <a:lnTo>
                  <a:pt x="1830" y="1002"/>
                </a:lnTo>
                <a:lnTo>
                  <a:pt x="1828" y="1027"/>
                </a:lnTo>
                <a:lnTo>
                  <a:pt x="1840" y="1026"/>
                </a:lnTo>
                <a:lnTo>
                  <a:pt x="1840" y="1050"/>
                </a:lnTo>
                <a:lnTo>
                  <a:pt x="1908" y="1048"/>
                </a:lnTo>
                <a:lnTo>
                  <a:pt x="1911" y="1072"/>
                </a:lnTo>
                <a:lnTo>
                  <a:pt x="1926" y="1071"/>
                </a:lnTo>
                <a:lnTo>
                  <a:pt x="1927" y="1093"/>
                </a:lnTo>
                <a:lnTo>
                  <a:pt x="2044" y="1093"/>
                </a:lnTo>
                <a:lnTo>
                  <a:pt x="2049" y="1119"/>
                </a:lnTo>
                <a:lnTo>
                  <a:pt x="2116" y="1119"/>
                </a:lnTo>
                <a:lnTo>
                  <a:pt x="2118" y="1146"/>
                </a:lnTo>
                <a:lnTo>
                  <a:pt x="2446" y="1146"/>
                </a:lnTo>
                <a:lnTo>
                  <a:pt x="2451" y="1182"/>
                </a:lnTo>
                <a:lnTo>
                  <a:pt x="2511" y="1180"/>
                </a:lnTo>
                <a:lnTo>
                  <a:pt x="2514" y="1218"/>
                </a:lnTo>
                <a:lnTo>
                  <a:pt x="2520" y="1219"/>
                </a:lnTo>
                <a:lnTo>
                  <a:pt x="2520" y="1255"/>
                </a:lnTo>
                <a:lnTo>
                  <a:pt x="2637" y="1255"/>
                </a:lnTo>
                <a:lnTo>
                  <a:pt x="2638" y="1302"/>
                </a:lnTo>
                <a:lnTo>
                  <a:pt x="3474" y="1302"/>
                </a:lnTo>
                <a:lnTo>
                  <a:pt x="3474" y="1642"/>
                </a:lnTo>
                <a:lnTo>
                  <a:pt x="3858" y="1642"/>
                </a:ln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354806" name="Text Box 54">
            <a:extLst>
              <a:ext uri="{FF2B5EF4-FFF2-40B4-BE49-F238E27FC236}">
                <a16:creationId xmlns:a16="http://schemas.microsoft.com/office/drawing/2014/main" id="{3BBC02B4-E1F8-4BBB-6177-CCB035B9C6CC}"/>
              </a:ext>
            </a:extLst>
          </p:cNvPr>
          <p:cNvSpPr txBox="1">
            <a:spLocks noChangeArrowheads="1"/>
          </p:cNvSpPr>
          <p:nvPr/>
        </p:nvSpPr>
        <p:spPr bwMode="auto">
          <a:xfrm>
            <a:off x="6988175" y="4251325"/>
            <a:ext cx="850900" cy="461963"/>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a:effectLst>
                  <a:outerShdw blurRad="38100" dist="38100" dir="2700000" algn="tl">
                    <a:srgbClr val="000000"/>
                  </a:outerShdw>
                </a:effectLst>
              </a:rPr>
              <a:t>CCR</a:t>
            </a:r>
          </a:p>
        </p:txBody>
      </p:sp>
      <p:sp>
        <p:nvSpPr>
          <p:cNvPr id="1354807" name="Text Box 55">
            <a:extLst>
              <a:ext uri="{FF2B5EF4-FFF2-40B4-BE49-F238E27FC236}">
                <a16:creationId xmlns:a16="http://schemas.microsoft.com/office/drawing/2014/main" id="{8ADF3FA7-1029-78E7-7114-DC26E500A25D}"/>
              </a:ext>
            </a:extLst>
          </p:cNvPr>
          <p:cNvSpPr txBox="1">
            <a:spLocks noChangeArrowheads="1"/>
          </p:cNvSpPr>
          <p:nvPr/>
        </p:nvSpPr>
        <p:spPr bwMode="auto">
          <a:xfrm>
            <a:off x="7826375" y="3897313"/>
            <a:ext cx="800100" cy="461962"/>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a:effectLst>
                  <a:outerShdw blurRad="38100" dist="38100" dir="2700000" algn="tl">
                    <a:srgbClr val="000000"/>
                  </a:outerShdw>
                </a:effectLst>
              </a:rPr>
              <a:t>AZA</a:t>
            </a:r>
          </a:p>
        </p:txBody>
      </p:sp>
      <p:sp>
        <p:nvSpPr>
          <p:cNvPr id="60429" name="Line 59">
            <a:extLst>
              <a:ext uri="{FF2B5EF4-FFF2-40B4-BE49-F238E27FC236}">
                <a16:creationId xmlns:a16="http://schemas.microsoft.com/office/drawing/2014/main" id="{10BCC592-178F-6F7D-30A0-FF51778EFD01}"/>
              </a:ext>
            </a:extLst>
          </p:cNvPr>
          <p:cNvSpPr>
            <a:spLocks noChangeShapeType="1"/>
          </p:cNvSpPr>
          <p:nvPr/>
        </p:nvSpPr>
        <p:spPr bwMode="auto">
          <a:xfrm>
            <a:off x="1533525" y="3402013"/>
            <a:ext cx="3943350" cy="0"/>
          </a:xfrm>
          <a:prstGeom prst="line">
            <a:avLst/>
          </a:prstGeom>
          <a:noFill/>
          <a:ln w="28575">
            <a:solidFill>
              <a:srgbClr val="FF99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30" name="Text Box 60">
            <a:extLst>
              <a:ext uri="{FF2B5EF4-FFF2-40B4-BE49-F238E27FC236}">
                <a16:creationId xmlns:a16="http://schemas.microsoft.com/office/drawing/2014/main" id="{36315BD0-016D-B296-5489-ECBEEE0889F7}"/>
              </a:ext>
            </a:extLst>
          </p:cNvPr>
          <p:cNvSpPr txBox="1">
            <a:spLocks noChangeArrowheads="1"/>
          </p:cNvSpPr>
          <p:nvPr/>
        </p:nvSpPr>
        <p:spPr bwMode="auto">
          <a:xfrm>
            <a:off x="5684838" y="3152775"/>
            <a:ext cx="168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2000" b="1">
                <a:solidFill>
                  <a:srgbClr val="FF3300"/>
                </a:solidFill>
              </a:rPr>
              <a:t>24.4 months</a:t>
            </a:r>
            <a:endParaRPr lang="en-US" altLang="fr-FR" sz="2000" b="1">
              <a:solidFill>
                <a:srgbClr val="FF9933"/>
              </a:solidFill>
            </a:endParaRPr>
          </a:p>
        </p:txBody>
      </p:sp>
      <p:sp>
        <p:nvSpPr>
          <p:cNvPr id="60431" name="Line 61">
            <a:extLst>
              <a:ext uri="{FF2B5EF4-FFF2-40B4-BE49-F238E27FC236}">
                <a16:creationId xmlns:a16="http://schemas.microsoft.com/office/drawing/2014/main" id="{1724737A-29E4-EFAB-CBC8-FEFA46F09DE8}"/>
              </a:ext>
            </a:extLst>
          </p:cNvPr>
          <p:cNvSpPr>
            <a:spLocks noChangeShapeType="1"/>
          </p:cNvSpPr>
          <p:nvPr/>
        </p:nvSpPr>
        <p:spPr bwMode="auto">
          <a:xfrm flipH="1">
            <a:off x="3765550" y="3422650"/>
            <a:ext cx="153988" cy="192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32" name="Text Box 62">
            <a:extLst>
              <a:ext uri="{FF2B5EF4-FFF2-40B4-BE49-F238E27FC236}">
                <a16:creationId xmlns:a16="http://schemas.microsoft.com/office/drawing/2014/main" id="{56C0D20B-4309-52D1-66F5-E22595EF0AA3}"/>
              </a:ext>
            </a:extLst>
          </p:cNvPr>
          <p:cNvSpPr txBox="1">
            <a:spLocks noChangeArrowheads="1"/>
          </p:cNvSpPr>
          <p:nvPr/>
        </p:nvSpPr>
        <p:spPr bwMode="auto">
          <a:xfrm>
            <a:off x="2505075" y="359410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2000" b="1">
                <a:solidFill>
                  <a:srgbClr val="FF3300"/>
                </a:solidFill>
              </a:rPr>
              <a:t>15 months</a:t>
            </a:r>
            <a:endParaRPr lang="en-US" altLang="fr-FR" sz="2000" b="1">
              <a:solidFill>
                <a:srgbClr val="FF9933"/>
              </a:solidFill>
            </a:endParaRPr>
          </a:p>
        </p:txBody>
      </p:sp>
      <p:sp>
        <p:nvSpPr>
          <p:cNvPr id="60433" name="Line 63">
            <a:extLst>
              <a:ext uri="{FF2B5EF4-FFF2-40B4-BE49-F238E27FC236}">
                <a16:creationId xmlns:a16="http://schemas.microsoft.com/office/drawing/2014/main" id="{F69DBA0B-C676-34FC-17AE-0F9F34823052}"/>
              </a:ext>
            </a:extLst>
          </p:cNvPr>
          <p:cNvSpPr>
            <a:spLocks noChangeShapeType="1"/>
          </p:cNvSpPr>
          <p:nvPr/>
        </p:nvSpPr>
        <p:spPr bwMode="auto">
          <a:xfrm flipV="1">
            <a:off x="5478463" y="3389313"/>
            <a:ext cx="230187" cy="6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7" name="Group 71">
            <a:extLst>
              <a:ext uri="{FF2B5EF4-FFF2-40B4-BE49-F238E27FC236}">
                <a16:creationId xmlns:a16="http://schemas.microsoft.com/office/drawing/2014/main" id="{2A06DA2E-BC7B-DACE-0904-8C4E2047FEA3}"/>
              </a:ext>
            </a:extLst>
          </p:cNvPr>
          <p:cNvGrpSpPr>
            <a:grpSpLocks/>
          </p:cNvGrpSpPr>
          <p:nvPr/>
        </p:nvGrpSpPr>
        <p:grpSpPr bwMode="auto">
          <a:xfrm>
            <a:off x="5013325" y="2787650"/>
            <a:ext cx="1377950" cy="2555875"/>
            <a:chOff x="3158" y="1756"/>
            <a:chExt cx="868" cy="1610"/>
          </a:xfrm>
        </p:grpSpPr>
        <p:sp>
          <p:nvSpPr>
            <p:cNvPr id="60435" name="Line 65">
              <a:extLst>
                <a:ext uri="{FF2B5EF4-FFF2-40B4-BE49-F238E27FC236}">
                  <a16:creationId xmlns:a16="http://schemas.microsoft.com/office/drawing/2014/main" id="{9C9D232E-9938-AAE8-5E87-B82F9C65F0EA}"/>
                </a:ext>
              </a:extLst>
            </p:cNvPr>
            <p:cNvSpPr>
              <a:spLocks noChangeShapeType="1"/>
            </p:cNvSpPr>
            <p:nvPr/>
          </p:nvSpPr>
          <p:spPr bwMode="auto">
            <a:xfrm flipV="1">
              <a:off x="3393" y="2157"/>
              <a:ext cx="0" cy="120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54818" name="Text Box 66">
              <a:extLst>
                <a:ext uri="{FF2B5EF4-FFF2-40B4-BE49-F238E27FC236}">
                  <a16:creationId xmlns:a16="http://schemas.microsoft.com/office/drawing/2014/main" id="{465E5A09-140F-857C-AE04-BBFA8DE0B0E9}"/>
                </a:ext>
              </a:extLst>
            </p:cNvPr>
            <p:cNvSpPr txBox="1">
              <a:spLocks noChangeArrowheads="1"/>
            </p:cNvSpPr>
            <p:nvPr/>
          </p:nvSpPr>
          <p:spPr bwMode="auto">
            <a:xfrm>
              <a:off x="3158" y="1756"/>
              <a:ext cx="574" cy="252"/>
            </a:xfrm>
            <a:prstGeom prst="rect">
              <a:avLst/>
            </a:prstGeom>
            <a:noFill/>
            <a:ln w="9525">
              <a:noFill/>
              <a:miter lim="800000"/>
              <a:headEnd/>
              <a:tailEnd/>
            </a:ln>
            <a:effectLst/>
          </p:spPr>
          <p:txBody>
            <a:bodyPr wrap="none">
              <a:spAutoFit/>
            </a:bodyPr>
            <a:lstStyle>
              <a:lvl1pPr eaLnBrk="0" hangingPunct="0">
                <a:defRPr sz="1600">
                  <a:solidFill>
                    <a:schemeClr val="hlink"/>
                  </a:solidFill>
                  <a:latin typeface="Times New Roman" charset="0"/>
                  <a:ea typeface="ＭＳ Ｐゴシック" charset="0"/>
                  <a:cs typeface="ＭＳ Ｐゴシック" charset="0"/>
                </a:defRPr>
              </a:lvl1pPr>
              <a:lvl2pPr marL="37931725" indent="-37474525" eaLnBrk="0" hangingPunct="0">
                <a:defRPr sz="1600">
                  <a:solidFill>
                    <a:schemeClr val="hlink"/>
                  </a:solidFill>
                  <a:latin typeface="Times New Roman" charset="0"/>
                  <a:ea typeface="ＭＳ Ｐゴシック" charset="0"/>
                </a:defRPr>
              </a:lvl2pPr>
              <a:lvl3pPr eaLnBrk="0" hangingPunct="0">
                <a:defRPr sz="1600">
                  <a:solidFill>
                    <a:schemeClr val="hlink"/>
                  </a:solidFill>
                  <a:latin typeface="Times New Roman" charset="0"/>
                  <a:ea typeface="ＭＳ Ｐゴシック" charset="0"/>
                </a:defRPr>
              </a:lvl3pPr>
              <a:lvl4pPr eaLnBrk="0" hangingPunct="0">
                <a:defRPr sz="1600">
                  <a:solidFill>
                    <a:schemeClr val="hlink"/>
                  </a:solidFill>
                  <a:latin typeface="Times New Roman" charset="0"/>
                  <a:ea typeface="ＭＳ Ｐゴシック" charset="0"/>
                </a:defRPr>
              </a:lvl4pPr>
              <a:lvl5pPr eaLnBrk="0" hangingPunct="0">
                <a:defRPr sz="1600">
                  <a:solidFill>
                    <a:schemeClr val="hlink"/>
                  </a:solidFill>
                  <a:latin typeface="Times New Roman" charset="0"/>
                  <a:ea typeface="ＭＳ Ｐゴシック" charset="0"/>
                </a:defRPr>
              </a:lvl5pPr>
              <a:lvl6pPr marL="457200" eaLnBrk="0" fontAlgn="base" hangingPunct="0">
                <a:spcBef>
                  <a:spcPct val="0"/>
                </a:spcBef>
                <a:spcAft>
                  <a:spcPct val="0"/>
                </a:spcAft>
                <a:defRPr sz="1600">
                  <a:solidFill>
                    <a:schemeClr val="hlink"/>
                  </a:solidFill>
                  <a:latin typeface="Times New Roman" charset="0"/>
                  <a:ea typeface="ＭＳ Ｐゴシック" charset="0"/>
                </a:defRPr>
              </a:lvl6pPr>
              <a:lvl7pPr marL="914400" eaLnBrk="0" fontAlgn="base" hangingPunct="0">
                <a:spcBef>
                  <a:spcPct val="0"/>
                </a:spcBef>
                <a:spcAft>
                  <a:spcPct val="0"/>
                </a:spcAft>
                <a:defRPr sz="1600">
                  <a:solidFill>
                    <a:schemeClr val="hlink"/>
                  </a:solidFill>
                  <a:latin typeface="Times New Roman" charset="0"/>
                  <a:ea typeface="ＭＳ Ｐゴシック" charset="0"/>
                </a:defRPr>
              </a:lvl7pPr>
              <a:lvl8pPr marL="1371600" eaLnBrk="0" fontAlgn="base" hangingPunct="0">
                <a:spcBef>
                  <a:spcPct val="0"/>
                </a:spcBef>
                <a:spcAft>
                  <a:spcPct val="0"/>
                </a:spcAft>
                <a:defRPr sz="1600">
                  <a:solidFill>
                    <a:schemeClr val="hlink"/>
                  </a:solidFill>
                  <a:latin typeface="Times New Roman" charset="0"/>
                  <a:ea typeface="ＭＳ Ｐゴシック" charset="0"/>
                </a:defRPr>
              </a:lvl8pPr>
              <a:lvl9pPr marL="1828800" eaLnBrk="0" fontAlgn="base" hangingPunct="0">
                <a:spcBef>
                  <a:spcPct val="0"/>
                </a:spcBef>
                <a:spcAft>
                  <a:spcPct val="0"/>
                </a:spcAft>
                <a:defRPr sz="1600">
                  <a:solidFill>
                    <a:schemeClr val="hlink"/>
                  </a:solidFill>
                  <a:latin typeface="Times New Roman" charset="0"/>
                  <a:ea typeface="ＭＳ Ｐゴシック" charset="0"/>
                </a:defRPr>
              </a:lvl9pPr>
            </a:lstStyle>
            <a:p>
              <a:pPr algn="ctr">
                <a:defRPr/>
              </a:pPr>
              <a:r>
                <a:rPr lang="en-US" sz="2000" b="1">
                  <a:solidFill>
                    <a:srgbClr val="FFFF00"/>
                  </a:solidFill>
                  <a:effectLst>
                    <a:outerShdw blurRad="38100" dist="38100" dir="2700000" algn="tl">
                      <a:srgbClr val="000000"/>
                    </a:outerShdw>
                  </a:effectLst>
                  <a:latin typeface="Arial" charset="0"/>
                </a:rPr>
                <a:t>50.8%</a:t>
              </a:r>
              <a:endParaRPr lang="en-US" sz="2000" b="1">
                <a:solidFill>
                  <a:schemeClr val="tx1"/>
                </a:solidFill>
                <a:effectLst>
                  <a:outerShdw blurRad="38100" dist="38100" dir="2700000" algn="tl">
                    <a:srgbClr val="FFFFFF"/>
                  </a:outerShdw>
                </a:effectLst>
                <a:latin typeface="Arial" charset="0"/>
              </a:endParaRPr>
            </a:p>
          </p:txBody>
        </p:sp>
        <p:sp>
          <p:nvSpPr>
            <p:cNvPr id="60437" name="Line 67">
              <a:extLst>
                <a:ext uri="{FF2B5EF4-FFF2-40B4-BE49-F238E27FC236}">
                  <a16:creationId xmlns:a16="http://schemas.microsoft.com/office/drawing/2014/main" id="{DF60F7C4-0FFF-5535-3072-E80DBABD5E0D}"/>
                </a:ext>
              </a:extLst>
            </p:cNvPr>
            <p:cNvSpPr>
              <a:spLocks noChangeShapeType="1"/>
            </p:cNvSpPr>
            <p:nvPr/>
          </p:nvSpPr>
          <p:spPr bwMode="auto">
            <a:xfrm flipV="1">
              <a:off x="3416" y="2567"/>
              <a:ext cx="121"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54820" name="Text Box 68">
              <a:extLst>
                <a:ext uri="{FF2B5EF4-FFF2-40B4-BE49-F238E27FC236}">
                  <a16:creationId xmlns:a16="http://schemas.microsoft.com/office/drawing/2014/main" id="{08A287A2-5992-BACF-24FA-82872F7E4D19}"/>
                </a:ext>
              </a:extLst>
            </p:cNvPr>
            <p:cNvSpPr txBox="1">
              <a:spLocks noChangeArrowheads="1"/>
            </p:cNvSpPr>
            <p:nvPr/>
          </p:nvSpPr>
          <p:spPr bwMode="auto">
            <a:xfrm>
              <a:off x="3452" y="2331"/>
              <a:ext cx="574" cy="252"/>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fr-FR" sz="2000" b="1">
                  <a:solidFill>
                    <a:srgbClr val="FFFF00"/>
                  </a:solidFill>
                  <a:effectLst>
                    <a:outerShdw blurRad="38100" dist="38100" dir="2700000" algn="tl">
                      <a:srgbClr val="000000"/>
                    </a:outerShdw>
                  </a:effectLst>
                </a:rPr>
                <a:t>26.2%</a:t>
              </a:r>
            </a:p>
          </p:txBody>
        </p:sp>
        <p:sp>
          <p:nvSpPr>
            <p:cNvPr id="60439" name="Line 69">
              <a:extLst>
                <a:ext uri="{FF2B5EF4-FFF2-40B4-BE49-F238E27FC236}">
                  <a16:creationId xmlns:a16="http://schemas.microsoft.com/office/drawing/2014/main" id="{2E25ECBE-498C-259D-6C30-3CD2ECE41193}"/>
                </a:ext>
              </a:extLst>
            </p:cNvPr>
            <p:cNvSpPr>
              <a:spLocks noChangeShapeType="1"/>
            </p:cNvSpPr>
            <p:nvPr/>
          </p:nvSpPr>
          <p:spPr bwMode="auto">
            <a:xfrm flipV="1">
              <a:off x="3392" y="2007"/>
              <a:ext cx="1"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a:extLst>
              <a:ext uri="{FF2B5EF4-FFF2-40B4-BE49-F238E27FC236}">
                <a16:creationId xmlns:a16="http://schemas.microsoft.com/office/drawing/2014/main" id="{22935379-DB67-E55E-71C3-C82AB2BD0D8C}"/>
              </a:ext>
            </a:extLst>
          </p:cNvPr>
          <p:cNvSpPr txBox="1">
            <a:spLocks noChangeArrowheads="1"/>
          </p:cNvSpPr>
          <p:nvPr/>
        </p:nvSpPr>
        <p:spPr bwMode="auto">
          <a:xfrm>
            <a:off x="5903913" y="6513513"/>
            <a:ext cx="2586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fr-FR" sz="1800" b="1"/>
              <a:t>(Silverman et al. 1993)</a:t>
            </a:r>
            <a:endParaRPr lang="de-DE" altLang="fr-FR">
              <a:latin typeface="Times New Roman" panose="02020603050405020304" pitchFamily="18" charset="0"/>
            </a:endParaRPr>
          </a:p>
        </p:txBody>
      </p:sp>
      <p:sp>
        <p:nvSpPr>
          <p:cNvPr id="62466" name="Rectangle 3">
            <a:extLst>
              <a:ext uri="{FF2B5EF4-FFF2-40B4-BE49-F238E27FC236}">
                <a16:creationId xmlns:a16="http://schemas.microsoft.com/office/drawing/2014/main" id="{1B3ADA6B-AA4A-FA00-B3B0-0F1954DF0CB0}"/>
              </a:ext>
            </a:extLst>
          </p:cNvPr>
          <p:cNvSpPr>
            <a:spLocks noChangeArrowheads="1"/>
          </p:cNvSpPr>
          <p:nvPr/>
        </p:nvSpPr>
        <p:spPr bwMode="auto">
          <a:xfrm>
            <a:off x="387350" y="327025"/>
            <a:ext cx="8467725" cy="1047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62467" name="Text Box 4">
            <a:extLst>
              <a:ext uri="{FF2B5EF4-FFF2-40B4-BE49-F238E27FC236}">
                <a16:creationId xmlns:a16="http://schemas.microsoft.com/office/drawing/2014/main" id="{5280A70D-7F85-22F8-2FBC-105B7117E3BC}"/>
              </a:ext>
            </a:extLst>
          </p:cNvPr>
          <p:cNvSpPr txBox="1">
            <a:spLocks noChangeArrowheads="1"/>
          </p:cNvSpPr>
          <p:nvPr/>
        </p:nvSpPr>
        <p:spPr bwMode="auto">
          <a:xfrm>
            <a:off x="765175" y="147638"/>
            <a:ext cx="7707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de-DE" altLang="fr-FR" sz="3600">
                <a:solidFill>
                  <a:srgbClr val="CCFF33"/>
                </a:solidFill>
              </a:rPr>
              <a:t>Les agents  hypométhylants agissent</a:t>
            </a:r>
          </a:p>
          <a:p>
            <a:pPr algn="ctr"/>
            <a:r>
              <a:rPr lang="de-DE" altLang="fr-FR" sz="3600">
                <a:solidFill>
                  <a:srgbClr val="CCFF33"/>
                </a:solidFill>
              </a:rPr>
              <a:t> lentement !</a:t>
            </a:r>
          </a:p>
        </p:txBody>
      </p:sp>
      <p:graphicFrame>
        <p:nvGraphicFramePr>
          <p:cNvPr id="62468" name="Object 2">
            <a:extLst>
              <a:ext uri="{FF2B5EF4-FFF2-40B4-BE49-F238E27FC236}">
                <a16:creationId xmlns:a16="http://schemas.microsoft.com/office/drawing/2014/main" id="{5B8EC349-E382-0E28-531E-0D5592A143D8}"/>
              </a:ext>
            </a:extLst>
          </p:cNvPr>
          <p:cNvGraphicFramePr>
            <a:graphicFrameLocks noChangeAspect="1"/>
          </p:cNvGraphicFramePr>
          <p:nvPr/>
        </p:nvGraphicFramePr>
        <p:xfrm>
          <a:off x="1100138" y="1790700"/>
          <a:ext cx="7337425" cy="4743450"/>
        </p:xfrm>
        <a:graphic>
          <a:graphicData uri="http://schemas.openxmlformats.org/presentationml/2006/ole">
            <mc:AlternateContent xmlns:mc="http://schemas.openxmlformats.org/markup-compatibility/2006">
              <mc:Choice xmlns:v="urn:schemas-microsoft-com:vml" Requires="v">
                <p:oleObj name="Photo Editor Photo" r:id="rId3" imgW="3130550" imgH="2514600" progId="MSPhotoEd.3">
                  <p:embed/>
                </p:oleObj>
              </mc:Choice>
              <mc:Fallback>
                <p:oleObj name="Photo Editor Photo" r:id="rId3" imgW="3130550" imgH="2514600"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1790700"/>
                        <a:ext cx="7337425" cy="474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1">
            <a:extLst>
              <a:ext uri="{FF2B5EF4-FFF2-40B4-BE49-F238E27FC236}">
                <a16:creationId xmlns:a16="http://schemas.microsoft.com/office/drawing/2014/main" id="{14A738FC-5693-C460-0ECE-D50A5CB93107}"/>
              </a:ext>
            </a:extLst>
          </p:cNvPr>
          <p:cNvSpPr>
            <a:spLocks noGrp="1"/>
          </p:cNvSpPr>
          <p:nvPr>
            <p:ph type="title"/>
          </p:nvPr>
        </p:nvSpPr>
        <p:spPr>
          <a:xfrm>
            <a:off x="684213" y="260350"/>
            <a:ext cx="7772400" cy="1143000"/>
          </a:xfrm>
        </p:spPr>
        <p:txBody>
          <a:bodyPr/>
          <a:lstStyle/>
          <a:p>
            <a:r>
              <a:rPr lang="fr-FR" altLang="fr-FR" sz="3200" dirty="0"/>
              <a:t>Comment améliorer les résultats de </a:t>
            </a:r>
            <a:r>
              <a:rPr lang="fr-FR" altLang="fr-FR" sz="3200" dirty="0" err="1"/>
              <a:t>Vidaza</a:t>
            </a:r>
            <a:r>
              <a:rPr lang="fr-FR" altLang="fr-FR" sz="3200" dirty="0"/>
              <a:t> ou le rendre plus facile à administrer?</a:t>
            </a:r>
          </a:p>
        </p:txBody>
      </p:sp>
      <p:sp>
        <p:nvSpPr>
          <p:cNvPr id="68610" name="Espace réservé du contenu 2">
            <a:extLst>
              <a:ext uri="{FF2B5EF4-FFF2-40B4-BE49-F238E27FC236}">
                <a16:creationId xmlns:a16="http://schemas.microsoft.com/office/drawing/2014/main" id="{26A8A378-05E8-F8CD-E5F3-45B3FFD5EE34}"/>
              </a:ext>
            </a:extLst>
          </p:cNvPr>
          <p:cNvSpPr>
            <a:spLocks noGrp="1"/>
          </p:cNvSpPr>
          <p:nvPr>
            <p:ph idx="1"/>
          </p:nvPr>
        </p:nvSpPr>
        <p:spPr>
          <a:xfrm>
            <a:off x="684213" y="1557338"/>
            <a:ext cx="7772400" cy="4114800"/>
          </a:xfrm>
        </p:spPr>
        <p:txBody>
          <a:bodyPr/>
          <a:lstStyle/>
          <a:p>
            <a:r>
              <a:rPr lang="fr-FR" altLang="fr-FR" sz="2000" dirty="0">
                <a:solidFill>
                  <a:srgbClr val="FFFF00"/>
                </a:solidFill>
              </a:rPr>
              <a:t>Combinaisons thérapeutiques </a:t>
            </a:r>
            <a:r>
              <a:rPr lang="fr-FR" altLang="fr-FR" sz="2000" dirty="0"/>
              <a:t>(essais cliniques): AZA+</a:t>
            </a:r>
          </a:p>
          <a:p>
            <a:pPr lvl="1"/>
            <a:r>
              <a:rPr lang="fr-FR" altLang="fr-FR" sz="2000" dirty="0" err="1"/>
              <a:t>Venetoclax</a:t>
            </a:r>
            <a:endParaRPr lang="fr-FR" altLang="fr-FR" sz="2000" dirty="0"/>
          </a:p>
          <a:p>
            <a:pPr lvl="1"/>
            <a:r>
              <a:rPr lang="fr-FR" altLang="fr-FR" sz="2000" dirty="0"/>
              <a:t>Inhibiteurs d’IDH1 (</a:t>
            </a:r>
            <a:r>
              <a:rPr lang="fr-FR" altLang="fr-FR" sz="2000" dirty="0" err="1"/>
              <a:t>Ivosidenib</a:t>
            </a:r>
            <a:r>
              <a:rPr lang="fr-FR" altLang="fr-FR" sz="2000" dirty="0"/>
              <a:t>), IDH2 (</a:t>
            </a:r>
            <a:r>
              <a:rPr lang="fr-FR" altLang="fr-FR" sz="2000" dirty="0" err="1"/>
              <a:t>Enasidenib</a:t>
            </a:r>
            <a:r>
              <a:rPr lang="fr-FR" altLang="fr-FR" sz="2000" dirty="0"/>
              <a:t>)</a:t>
            </a:r>
          </a:p>
          <a:p>
            <a:pPr lvl="1"/>
            <a:r>
              <a:rPr lang="fr-FR" altLang="fr-FR" sz="2000" dirty="0"/>
              <a:t>Inhibiteur de CD 47 (</a:t>
            </a:r>
            <a:r>
              <a:rPr lang="fr-FR" altLang="fr-FR" sz="2000" dirty="0" err="1"/>
              <a:t>Magrolimab</a:t>
            </a:r>
            <a:r>
              <a:rPr lang="fr-FR" altLang="fr-FR" sz="2000" dirty="0"/>
              <a:t>)</a:t>
            </a:r>
          </a:p>
          <a:p>
            <a:pPr lvl="1"/>
            <a:r>
              <a:rPr lang="fr-FR" altLang="fr-FR" sz="2000" dirty="0"/>
              <a:t>Inhibiteur de TIM3 (</a:t>
            </a:r>
            <a:r>
              <a:rPr lang="fr-FR" altLang="fr-FR" sz="2000" dirty="0" err="1"/>
              <a:t>Sabatolimab</a:t>
            </a:r>
            <a:r>
              <a:rPr lang="fr-FR" altLang="fr-FR" sz="2000" dirty="0"/>
              <a:t>)</a:t>
            </a:r>
          </a:p>
          <a:p>
            <a:pPr lvl="1"/>
            <a:r>
              <a:rPr lang="fr-FR" altLang="fr-FR" sz="2000" dirty="0"/>
              <a:t>(</a:t>
            </a:r>
            <a:r>
              <a:rPr lang="fr-FR" altLang="fr-FR" sz="2000" dirty="0" err="1"/>
              <a:t>Pevonidostat</a:t>
            </a:r>
            <a:r>
              <a:rPr lang="fr-FR" altLang="fr-FR" sz="2000" dirty="0"/>
              <a:t>, APR 246)</a:t>
            </a:r>
          </a:p>
          <a:p>
            <a:pPr lvl="1"/>
            <a:r>
              <a:rPr lang="fr-FR" altLang="fr-FR" sz="2000" dirty="0"/>
              <a:t>Attention aux toxicités cumulatives</a:t>
            </a:r>
          </a:p>
          <a:p>
            <a:pPr marL="457200" lvl="1" indent="0">
              <a:buNone/>
            </a:pPr>
            <a:endParaRPr lang="fr-FR" altLang="fr-FR" sz="2000" dirty="0"/>
          </a:p>
          <a:p>
            <a:r>
              <a:rPr lang="fr-FR" altLang="fr-FR" sz="2000" dirty="0" err="1">
                <a:solidFill>
                  <a:srgbClr val="FFFF00"/>
                </a:solidFill>
              </a:rPr>
              <a:t>Hypométhylants</a:t>
            </a:r>
            <a:r>
              <a:rPr lang="fr-FR" altLang="fr-FR" sz="2000" dirty="0">
                <a:solidFill>
                  <a:srgbClr val="FFFF00"/>
                </a:solidFill>
              </a:rPr>
              <a:t> oraux</a:t>
            </a:r>
          </a:p>
          <a:p>
            <a:pPr lvl="1"/>
            <a:r>
              <a:rPr lang="fr-FR" altLang="fr-FR" sz="2000" dirty="0" err="1"/>
              <a:t>Onureg</a:t>
            </a:r>
            <a:endParaRPr lang="fr-FR" altLang="fr-FR" sz="2000" dirty="0"/>
          </a:p>
          <a:p>
            <a:pPr lvl="1"/>
            <a:r>
              <a:rPr lang="fr-FR" altLang="fr-FR" sz="2000" dirty="0"/>
              <a:t>ASTX 747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8B0436EB-D811-D564-E997-7D784EF2EC80}"/>
              </a:ext>
            </a:extLst>
          </p:cNvPr>
          <p:cNvSpPr>
            <a:spLocks noGrp="1" noChangeArrowheads="1"/>
          </p:cNvSpPr>
          <p:nvPr>
            <p:ph type="title"/>
          </p:nvPr>
        </p:nvSpPr>
        <p:spPr/>
        <p:txBody>
          <a:bodyPr/>
          <a:lstStyle/>
          <a:p>
            <a:pPr eaLnBrk="1" hangingPunct="1"/>
            <a:r>
              <a:rPr lang="fr-FR" altLang="fr-FR"/>
              <a:t>Traitement des SMD de faible risque</a:t>
            </a:r>
          </a:p>
        </p:txBody>
      </p:sp>
      <p:sp>
        <p:nvSpPr>
          <p:cNvPr id="69634" name="Rectangle 3">
            <a:extLst>
              <a:ext uri="{FF2B5EF4-FFF2-40B4-BE49-F238E27FC236}">
                <a16:creationId xmlns:a16="http://schemas.microsoft.com/office/drawing/2014/main" id="{79CB53B0-3162-7DDF-2690-594EDB02C6A3}"/>
              </a:ext>
            </a:extLst>
          </p:cNvPr>
          <p:cNvSpPr>
            <a:spLocks noGrp="1" noChangeArrowheads="1"/>
          </p:cNvSpPr>
          <p:nvPr>
            <p:ph type="body" idx="1"/>
          </p:nvPr>
        </p:nvSpPr>
        <p:spPr>
          <a:xfrm>
            <a:off x="609600" y="2133600"/>
            <a:ext cx="7772400" cy="4114800"/>
          </a:xfrm>
        </p:spPr>
        <p:txBody>
          <a:bodyPr/>
          <a:lstStyle/>
          <a:p>
            <a:pPr eaLnBrk="1" hangingPunct="1"/>
            <a:r>
              <a:rPr lang="fr-FR" altLang="fr-FR"/>
              <a:t>Anémie </a:t>
            </a:r>
          </a:p>
          <a:p>
            <a:pPr eaLnBrk="1" hangingPunct="1"/>
            <a:endParaRPr lang="fr-FR" altLang="fr-FR"/>
          </a:p>
          <a:p>
            <a:pPr eaLnBrk="1" hangingPunct="1"/>
            <a:r>
              <a:rPr lang="fr-FR" altLang="fr-FR"/>
              <a:t>Neutropénie</a:t>
            </a:r>
          </a:p>
          <a:p>
            <a:pPr eaLnBrk="1" hangingPunct="1"/>
            <a:endParaRPr lang="fr-FR" altLang="fr-FR"/>
          </a:p>
          <a:p>
            <a:pPr eaLnBrk="1" hangingPunct="1"/>
            <a:r>
              <a:rPr lang="fr-FR" altLang="fr-FR"/>
              <a:t>Thrombopénie</a:t>
            </a:r>
          </a:p>
          <a:p>
            <a:pPr eaLnBrk="1" hangingPunct="1"/>
            <a:endParaRPr lang="fr-FR" altLang="fr-FR"/>
          </a:p>
          <a:p>
            <a:pPr eaLnBrk="1" hangingPunct="1"/>
            <a:endParaRPr lang="fr-FR" alt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E22575B6-84BC-AE2A-779E-8D533063E257}"/>
              </a:ext>
            </a:extLst>
          </p:cNvPr>
          <p:cNvSpPr>
            <a:spLocks noGrp="1"/>
          </p:cNvSpPr>
          <p:nvPr>
            <p:ph type="title"/>
          </p:nvPr>
        </p:nvSpPr>
        <p:spPr/>
        <p:txBody>
          <a:bodyPr/>
          <a:lstStyle/>
          <a:p>
            <a:r>
              <a:rPr lang="fr-FR" altLang="fr-FR" dirty="0"/>
              <a:t>SMD en 2022</a:t>
            </a:r>
          </a:p>
        </p:txBody>
      </p:sp>
      <p:sp>
        <p:nvSpPr>
          <p:cNvPr id="18435" name="Espace réservé du contenu 2">
            <a:extLst>
              <a:ext uri="{FF2B5EF4-FFF2-40B4-BE49-F238E27FC236}">
                <a16:creationId xmlns:a16="http://schemas.microsoft.com/office/drawing/2014/main" id="{FC0635BB-E2EE-C0EE-1244-424FEF94A3A7}"/>
              </a:ext>
            </a:extLst>
          </p:cNvPr>
          <p:cNvSpPr>
            <a:spLocks noGrp="1"/>
          </p:cNvSpPr>
          <p:nvPr>
            <p:ph idx="1"/>
          </p:nvPr>
        </p:nvSpPr>
        <p:spPr/>
        <p:txBody>
          <a:bodyPr/>
          <a:lstStyle/>
          <a:p>
            <a:r>
              <a:rPr lang="fr-FR" altLang="fr-FR">
                <a:solidFill>
                  <a:srgbClr val="FFFF00"/>
                </a:solidFill>
              </a:rPr>
              <a:t>Epidémiologie</a:t>
            </a:r>
          </a:p>
          <a:p>
            <a:r>
              <a:rPr lang="fr-FR" altLang="fr-FR"/>
              <a:t>Biologie</a:t>
            </a:r>
          </a:p>
          <a:p>
            <a:r>
              <a:rPr lang="fr-FR" altLang="fr-F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36120DE-E259-4CB1-CFB8-9DF194F5D50D}"/>
              </a:ext>
            </a:extLst>
          </p:cNvPr>
          <p:cNvSpPr>
            <a:spLocks noGrp="1" noChangeArrowheads="1"/>
          </p:cNvSpPr>
          <p:nvPr>
            <p:ph type="title"/>
          </p:nvPr>
        </p:nvSpPr>
        <p:spPr>
          <a:xfrm>
            <a:off x="307975" y="0"/>
            <a:ext cx="7435850" cy="1371600"/>
          </a:xfrm>
          <a:noFill/>
        </p:spPr>
        <p:txBody>
          <a:bodyPr/>
          <a:lstStyle/>
          <a:p>
            <a:pPr eaLnBrk="1" hangingPunct="1"/>
            <a:r>
              <a:rPr lang="en-US" altLang="fr-FR" sz="3700"/>
              <a:t>Taux d’hémoglobine  maintenu  contre  transfusions</a:t>
            </a:r>
            <a:endParaRPr lang="en-US" altLang="fr-FR"/>
          </a:p>
        </p:txBody>
      </p:sp>
      <p:sp>
        <p:nvSpPr>
          <p:cNvPr id="71683" name="Freeform 3">
            <a:extLst>
              <a:ext uri="{FF2B5EF4-FFF2-40B4-BE49-F238E27FC236}">
                <a16:creationId xmlns:a16="http://schemas.microsoft.com/office/drawing/2014/main" id="{58C017D8-C6EF-BB96-B569-5D3B9185247C}"/>
              </a:ext>
            </a:extLst>
          </p:cNvPr>
          <p:cNvSpPr>
            <a:spLocks/>
          </p:cNvSpPr>
          <p:nvPr/>
        </p:nvSpPr>
        <p:spPr bwMode="auto">
          <a:xfrm>
            <a:off x="1336675" y="2965450"/>
            <a:ext cx="5162550" cy="2130425"/>
          </a:xfrm>
          <a:custGeom>
            <a:avLst/>
            <a:gdLst>
              <a:gd name="T0" fmla="*/ 0 w 3219"/>
              <a:gd name="T1" fmla="*/ 2147483647 h 1687"/>
              <a:gd name="T2" fmla="*/ 2147483647 w 3219"/>
              <a:gd name="T3" fmla="*/ 2147483647 h 1687"/>
              <a:gd name="T4" fmla="*/ 2147483647 w 3219"/>
              <a:gd name="T5" fmla="*/ 2147483647 h 1687"/>
              <a:gd name="T6" fmla="*/ 2147483647 w 3219"/>
              <a:gd name="T7" fmla="*/ 2147483647 h 1687"/>
              <a:gd name="T8" fmla="*/ 2147483647 w 3219"/>
              <a:gd name="T9" fmla="*/ 2147483647 h 1687"/>
              <a:gd name="T10" fmla="*/ 2147483647 w 3219"/>
              <a:gd name="T11" fmla="*/ 2147483647 h 1687"/>
              <a:gd name="T12" fmla="*/ 2147483647 w 3219"/>
              <a:gd name="T13" fmla="*/ 2147483647 h 1687"/>
              <a:gd name="T14" fmla="*/ 2147483647 w 3219"/>
              <a:gd name="T15" fmla="*/ 2147483647 h 1687"/>
              <a:gd name="T16" fmla="*/ 2147483647 w 3219"/>
              <a:gd name="T17" fmla="*/ 2147483647 h 1687"/>
              <a:gd name="T18" fmla="*/ 2147483647 w 3219"/>
              <a:gd name="T19" fmla="*/ 2147483647 h 1687"/>
              <a:gd name="T20" fmla="*/ 2147483647 w 3219"/>
              <a:gd name="T21" fmla="*/ 2147483647 h 1687"/>
              <a:gd name="T22" fmla="*/ 2147483647 w 3219"/>
              <a:gd name="T23" fmla="*/ 2147483647 h 1687"/>
              <a:gd name="T24" fmla="*/ 2147483647 w 3219"/>
              <a:gd name="T25" fmla="*/ 2147483647 h 1687"/>
              <a:gd name="T26" fmla="*/ 2147483647 w 3219"/>
              <a:gd name="T27" fmla="*/ 2147483647 h 1687"/>
              <a:gd name="T28" fmla="*/ 2147483647 w 3219"/>
              <a:gd name="T29" fmla="*/ 2147483647 h 1687"/>
              <a:gd name="T30" fmla="*/ 2147483647 w 3219"/>
              <a:gd name="T31" fmla="*/ 2147483647 h 1687"/>
              <a:gd name="T32" fmla="*/ 2147483647 w 3219"/>
              <a:gd name="T33" fmla="*/ 2147483647 h 1687"/>
              <a:gd name="T34" fmla="*/ 2147483647 w 3219"/>
              <a:gd name="T35" fmla="*/ 0 h 1687"/>
              <a:gd name="T36" fmla="*/ 2147483647 w 3219"/>
              <a:gd name="T37" fmla="*/ 2147483647 h 16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19"/>
              <a:gd name="T58" fmla="*/ 0 h 1687"/>
              <a:gd name="T59" fmla="*/ 3219 w 3219"/>
              <a:gd name="T60" fmla="*/ 1687 h 16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19" h="1687">
                <a:moveTo>
                  <a:pt x="0" y="1503"/>
                </a:moveTo>
                <a:lnTo>
                  <a:pt x="114" y="1503"/>
                </a:lnTo>
                <a:lnTo>
                  <a:pt x="177" y="153"/>
                </a:lnTo>
                <a:lnTo>
                  <a:pt x="560" y="1117"/>
                </a:lnTo>
                <a:lnTo>
                  <a:pt x="714" y="1144"/>
                </a:lnTo>
                <a:lnTo>
                  <a:pt x="963" y="1687"/>
                </a:lnTo>
                <a:lnTo>
                  <a:pt x="1099" y="942"/>
                </a:lnTo>
                <a:lnTo>
                  <a:pt x="1239" y="1529"/>
                </a:lnTo>
                <a:lnTo>
                  <a:pt x="1371" y="14"/>
                </a:lnTo>
                <a:lnTo>
                  <a:pt x="1647" y="509"/>
                </a:lnTo>
                <a:lnTo>
                  <a:pt x="1668" y="395"/>
                </a:lnTo>
                <a:lnTo>
                  <a:pt x="1953" y="806"/>
                </a:lnTo>
                <a:lnTo>
                  <a:pt x="2063" y="1209"/>
                </a:lnTo>
                <a:lnTo>
                  <a:pt x="2352" y="1398"/>
                </a:lnTo>
                <a:lnTo>
                  <a:pt x="2487" y="76"/>
                </a:lnTo>
                <a:lnTo>
                  <a:pt x="2825" y="1472"/>
                </a:lnTo>
                <a:lnTo>
                  <a:pt x="2947" y="101"/>
                </a:lnTo>
                <a:lnTo>
                  <a:pt x="3101" y="0"/>
                </a:lnTo>
                <a:lnTo>
                  <a:pt x="3219" y="211"/>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endParaRPr lang="fr-FR"/>
          </a:p>
        </p:txBody>
      </p:sp>
      <p:sp>
        <p:nvSpPr>
          <p:cNvPr id="71684" name="Freeform 4">
            <a:extLst>
              <a:ext uri="{FF2B5EF4-FFF2-40B4-BE49-F238E27FC236}">
                <a16:creationId xmlns:a16="http://schemas.microsoft.com/office/drawing/2014/main" id="{6353AD70-C582-0B52-C942-B17DEDE7ADEB}"/>
              </a:ext>
            </a:extLst>
          </p:cNvPr>
          <p:cNvSpPr>
            <a:spLocks/>
          </p:cNvSpPr>
          <p:nvPr/>
        </p:nvSpPr>
        <p:spPr bwMode="auto">
          <a:xfrm>
            <a:off x="1336675" y="2166938"/>
            <a:ext cx="5430838" cy="1476375"/>
          </a:xfrm>
          <a:custGeom>
            <a:avLst/>
            <a:gdLst>
              <a:gd name="T0" fmla="*/ 0 w 2815"/>
              <a:gd name="T1" fmla="*/ 2147483647 h 1069"/>
              <a:gd name="T2" fmla="*/ 2147483647 w 2815"/>
              <a:gd name="T3" fmla="*/ 2147483647 h 1069"/>
              <a:gd name="T4" fmla="*/ 2147483647 w 2815"/>
              <a:gd name="T5" fmla="*/ 2147483647 h 1069"/>
              <a:gd name="T6" fmla="*/ 2147483647 w 2815"/>
              <a:gd name="T7" fmla="*/ 2147483647 h 1069"/>
              <a:gd name="T8" fmla="*/ 2147483647 w 2815"/>
              <a:gd name="T9" fmla="*/ 2147483647 h 1069"/>
              <a:gd name="T10" fmla="*/ 2147483647 w 2815"/>
              <a:gd name="T11" fmla="*/ 2147483647 h 1069"/>
              <a:gd name="T12" fmla="*/ 2147483647 w 2815"/>
              <a:gd name="T13" fmla="*/ 2147483647 h 1069"/>
              <a:gd name="T14" fmla="*/ 2147483647 w 2815"/>
              <a:gd name="T15" fmla="*/ 2147483647 h 1069"/>
              <a:gd name="T16" fmla="*/ 2147483647 w 2815"/>
              <a:gd name="T17" fmla="*/ 2147483647 h 1069"/>
              <a:gd name="T18" fmla="*/ 2147483647 w 2815"/>
              <a:gd name="T19" fmla="*/ 2147483647 h 1069"/>
              <a:gd name="T20" fmla="*/ 2147483647 w 2815"/>
              <a:gd name="T21" fmla="*/ 2147483647 h 1069"/>
              <a:gd name="T22" fmla="*/ 2147483647 w 2815"/>
              <a:gd name="T23" fmla="*/ 2147483647 h 1069"/>
              <a:gd name="T24" fmla="*/ 2147483647 w 2815"/>
              <a:gd name="T25" fmla="*/ 2147483647 h 1069"/>
              <a:gd name="T26" fmla="*/ 2147483647 w 2815"/>
              <a:gd name="T27" fmla="*/ 0 h 1069"/>
              <a:gd name="T28" fmla="*/ 2147483647 w 2815"/>
              <a:gd name="T29" fmla="*/ 2147483647 h 1069"/>
              <a:gd name="T30" fmla="*/ 2147483647 w 2815"/>
              <a:gd name="T31" fmla="*/ 2147483647 h 1069"/>
              <a:gd name="T32" fmla="*/ 2147483647 w 2815"/>
              <a:gd name="T33" fmla="*/ 2147483647 h 1069"/>
              <a:gd name="T34" fmla="*/ 2147483647 w 2815"/>
              <a:gd name="T35" fmla="*/ 2147483647 h 1069"/>
              <a:gd name="T36" fmla="*/ 2147483647 w 2815"/>
              <a:gd name="T37" fmla="*/ 2147483647 h 1069"/>
              <a:gd name="T38" fmla="*/ 2147483647 w 2815"/>
              <a:gd name="T39" fmla="*/ 2147483647 h 10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15"/>
              <a:gd name="T61" fmla="*/ 0 h 1069"/>
              <a:gd name="T62" fmla="*/ 2815 w 2815"/>
              <a:gd name="T63" fmla="*/ 1069 h 10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15" h="1069">
                <a:moveTo>
                  <a:pt x="0" y="961"/>
                </a:moveTo>
                <a:lnTo>
                  <a:pt x="54" y="997"/>
                </a:lnTo>
                <a:lnTo>
                  <a:pt x="85" y="929"/>
                </a:lnTo>
                <a:lnTo>
                  <a:pt x="108" y="1006"/>
                </a:lnTo>
                <a:lnTo>
                  <a:pt x="153" y="925"/>
                </a:lnTo>
                <a:lnTo>
                  <a:pt x="180" y="1069"/>
                </a:lnTo>
                <a:lnTo>
                  <a:pt x="320" y="613"/>
                </a:lnTo>
                <a:lnTo>
                  <a:pt x="527" y="446"/>
                </a:lnTo>
                <a:lnTo>
                  <a:pt x="663" y="442"/>
                </a:lnTo>
                <a:lnTo>
                  <a:pt x="762" y="131"/>
                </a:lnTo>
                <a:lnTo>
                  <a:pt x="870" y="347"/>
                </a:lnTo>
                <a:lnTo>
                  <a:pt x="974" y="392"/>
                </a:lnTo>
                <a:lnTo>
                  <a:pt x="1082" y="298"/>
                </a:lnTo>
                <a:lnTo>
                  <a:pt x="1186" y="0"/>
                </a:lnTo>
                <a:lnTo>
                  <a:pt x="1276" y="126"/>
                </a:lnTo>
                <a:lnTo>
                  <a:pt x="1529" y="311"/>
                </a:lnTo>
                <a:lnTo>
                  <a:pt x="1754" y="185"/>
                </a:lnTo>
                <a:lnTo>
                  <a:pt x="1966" y="135"/>
                </a:lnTo>
                <a:lnTo>
                  <a:pt x="2607" y="397"/>
                </a:lnTo>
                <a:lnTo>
                  <a:pt x="2815" y="316"/>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685" name="Line 5">
            <a:extLst>
              <a:ext uri="{FF2B5EF4-FFF2-40B4-BE49-F238E27FC236}">
                <a16:creationId xmlns:a16="http://schemas.microsoft.com/office/drawing/2014/main" id="{C4D5825D-C13A-573C-E78D-A64AA4B7B2CE}"/>
              </a:ext>
            </a:extLst>
          </p:cNvPr>
          <p:cNvSpPr>
            <a:spLocks noChangeShapeType="1"/>
          </p:cNvSpPr>
          <p:nvPr/>
        </p:nvSpPr>
        <p:spPr bwMode="auto">
          <a:xfrm>
            <a:off x="1243013" y="4859338"/>
            <a:ext cx="92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6" name="Line 6">
            <a:extLst>
              <a:ext uri="{FF2B5EF4-FFF2-40B4-BE49-F238E27FC236}">
                <a16:creationId xmlns:a16="http://schemas.microsoft.com/office/drawing/2014/main" id="{95908064-C222-5DD3-0164-F02430BF663F}"/>
              </a:ext>
            </a:extLst>
          </p:cNvPr>
          <p:cNvSpPr>
            <a:spLocks noChangeShapeType="1"/>
          </p:cNvSpPr>
          <p:nvPr/>
        </p:nvSpPr>
        <p:spPr bwMode="auto">
          <a:xfrm>
            <a:off x="1243013" y="3511550"/>
            <a:ext cx="920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7" name="Line 7">
            <a:extLst>
              <a:ext uri="{FF2B5EF4-FFF2-40B4-BE49-F238E27FC236}">
                <a16:creationId xmlns:a16="http://schemas.microsoft.com/office/drawing/2014/main" id="{69434BE3-6870-96EE-9408-3EA89393AA82}"/>
              </a:ext>
            </a:extLst>
          </p:cNvPr>
          <p:cNvSpPr>
            <a:spLocks noChangeShapeType="1"/>
          </p:cNvSpPr>
          <p:nvPr/>
        </p:nvSpPr>
        <p:spPr bwMode="auto">
          <a:xfrm>
            <a:off x="1244600" y="4184650"/>
            <a:ext cx="920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8" name="Line 8">
            <a:extLst>
              <a:ext uri="{FF2B5EF4-FFF2-40B4-BE49-F238E27FC236}">
                <a16:creationId xmlns:a16="http://schemas.microsoft.com/office/drawing/2014/main" id="{46CF862B-4A6D-729A-71C9-9C890B0235F0}"/>
              </a:ext>
            </a:extLst>
          </p:cNvPr>
          <p:cNvSpPr>
            <a:spLocks noChangeShapeType="1"/>
          </p:cNvSpPr>
          <p:nvPr/>
        </p:nvSpPr>
        <p:spPr bwMode="auto">
          <a:xfrm>
            <a:off x="1252538" y="2174875"/>
            <a:ext cx="9207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9" name="Line 9">
            <a:extLst>
              <a:ext uri="{FF2B5EF4-FFF2-40B4-BE49-F238E27FC236}">
                <a16:creationId xmlns:a16="http://schemas.microsoft.com/office/drawing/2014/main" id="{1A3EBB37-97A6-7F88-54A1-5622B7EB2021}"/>
              </a:ext>
            </a:extLst>
          </p:cNvPr>
          <p:cNvSpPr>
            <a:spLocks noChangeShapeType="1"/>
          </p:cNvSpPr>
          <p:nvPr/>
        </p:nvSpPr>
        <p:spPr bwMode="auto">
          <a:xfrm>
            <a:off x="1243013" y="2836863"/>
            <a:ext cx="92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90" name="Freeform 10">
            <a:extLst>
              <a:ext uri="{FF2B5EF4-FFF2-40B4-BE49-F238E27FC236}">
                <a16:creationId xmlns:a16="http://schemas.microsoft.com/office/drawing/2014/main" id="{4323A164-8369-94CE-8FF9-74236611082F}"/>
              </a:ext>
            </a:extLst>
          </p:cNvPr>
          <p:cNvSpPr>
            <a:spLocks/>
          </p:cNvSpPr>
          <p:nvPr/>
        </p:nvSpPr>
        <p:spPr bwMode="auto">
          <a:xfrm>
            <a:off x="1346200" y="2165350"/>
            <a:ext cx="6477000" cy="3368675"/>
          </a:xfrm>
          <a:custGeom>
            <a:avLst/>
            <a:gdLst>
              <a:gd name="T0" fmla="*/ 0 w 765"/>
              <a:gd name="T1" fmla="*/ 0 h 605"/>
              <a:gd name="T2" fmla="*/ 0 w 765"/>
              <a:gd name="T3" fmla="*/ 2147483647 h 605"/>
              <a:gd name="T4" fmla="*/ 2147483647 w 765"/>
              <a:gd name="T5" fmla="*/ 2147483647 h 605"/>
              <a:gd name="T6" fmla="*/ 0 60000 65536"/>
              <a:gd name="T7" fmla="*/ 0 60000 65536"/>
              <a:gd name="T8" fmla="*/ 0 60000 65536"/>
              <a:gd name="T9" fmla="*/ 0 w 765"/>
              <a:gd name="T10" fmla="*/ 0 h 605"/>
              <a:gd name="T11" fmla="*/ 765 w 765"/>
              <a:gd name="T12" fmla="*/ 605 h 605"/>
            </a:gdLst>
            <a:ahLst/>
            <a:cxnLst>
              <a:cxn ang="T6">
                <a:pos x="T0" y="T1"/>
              </a:cxn>
              <a:cxn ang="T7">
                <a:pos x="T2" y="T3"/>
              </a:cxn>
              <a:cxn ang="T8">
                <a:pos x="T4" y="T5"/>
              </a:cxn>
            </a:cxnLst>
            <a:rect l="T9" t="T10" r="T11" b="T12"/>
            <a:pathLst>
              <a:path w="765" h="605">
                <a:moveTo>
                  <a:pt x="0" y="0"/>
                </a:moveTo>
                <a:lnTo>
                  <a:pt x="0" y="605"/>
                </a:lnTo>
                <a:lnTo>
                  <a:pt x="765" y="605"/>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71691" name="Rectangle 11">
            <a:extLst>
              <a:ext uri="{FF2B5EF4-FFF2-40B4-BE49-F238E27FC236}">
                <a16:creationId xmlns:a16="http://schemas.microsoft.com/office/drawing/2014/main" id="{8CB56CBF-9321-4A98-1211-10F8FBBB6C5E}"/>
              </a:ext>
            </a:extLst>
          </p:cNvPr>
          <p:cNvSpPr>
            <a:spLocks noChangeArrowheads="1"/>
          </p:cNvSpPr>
          <p:nvPr/>
        </p:nvSpPr>
        <p:spPr bwMode="auto">
          <a:xfrm>
            <a:off x="1270000" y="5562600"/>
            <a:ext cx="112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0</a:t>
            </a:r>
          </a:p>
        </p:txBody>
      </p:sp>
      <p:sp>
        <p:nvSpPr>
          <p:cNvPr id="71692" name="Line 12">
            <a:extLst>
              <a:ext uri="{FF2B5EF4-FFF2-40B4-BE49-F238E27FC236}">
                <a16:creationId xmlns:a16="http://schemas.microsoft.com/office/drawing/2014/main" id="{4B584E3F-254A-A90B-D768-AE6B1876113E}"/>
              </a:ext>
            </a:extLst>
          </p:cNvPr>
          <p:cNvSpPr>
            <a:spLocks noChangeShapeType="1"/>
          </p:cNvSpPr>
          <p:nvPr/>
        </p:nvSpPr>
        <p:spPr bwMode="auto">
          <a:xfrm flipV="1">
            <a:off x="2262188"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3" name="Line 13">
            <a:extLst>
              <a:ext uri="{FF2B5EF4-FFF2-40B4-BE49-F238E27FC236}">
                <a16:creationId xmlns:a16="http://schemas.microsoft.com/office/drawing/2014/main" id="{2D76C338-9447-02F1-07B0-64538C7FC238}"/>
              </a:ext>
            </a:extLst>
          </p:cNvPr>
          <p:cNvSpPr>
            <a:spLocks noChangeShapeType="1"/>
          </p:cNvSpPr>
          <p:nvPr/>
        </p:nvSpPr>
        <p:spPr bwMode="auto">
          <a:xfrm flipV="1">
            <a:off x="1336675"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4" name="Line 14">
            <a:extLst>
              <a:ext uri="{FF2B5EF4-FFF2-40B4-BE49-F238E27FC236}">
                <a16:creationId xmlns:a16="http://schemas.microsoft.com/office/drawing/2014/main" id="{EDEC7816-5147-855F-C1BA-41CC67E0D186}"/>
              </a:ext>
            </a:extLst>
          </p:cNvPr>
          <p:cNvSpPr>
            <a:spLocks noChangeShapeType="1"/>
          </p:cNvSpPr>
          <p:nvPr/>
        </p:nvSpPr>
        <p:spPr bwMode="auto">
          <a:xfrm flipV="1">
            <a:off x="3189288"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5" name="Line 15">
            <a:extLst>
              <a:ext uri="{FF2B5EF4-FFF2-40B4-BE49-F238E27FC236}">
                <a16:creationId xmlns:a16="http://schemas.microsoft.com/office/drawing/2014/main" id="{D0B2C2BB-7357-F758-4895-192404D2D80A}"/>
              </a:ext>
            </a:extLst>
          </p:cNvPr>
          <p:cNvSpPr>
            <a:spLocks noChangeShapeType="1"/>
          </p:cNvSpPr>
          <p:nvPr/>
        </p:nvSpPr>
        <p:spPr bwMode="auto">
          <a:xfrm flipV="1">
            <a:off x="4116388"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6" name="Line 16">
            <a:extLst>
              <a:ext uri="{FF2B5EF4-FFF2-40B4-BE49-F238E27FC236}">
                <a16:creationId xmlns:a16="http://schemas.microsoft.com/office/drawing/2014/main" id="{F7262B32-E74E-E03A-4B86-089EA984298D}"/>
              </a:ext>
            </a:extLst>
          </p:cNvPr>
          <p:cNvSpPr>
            <a:spLocks noChangeShapeType="1"/>
          </p:cNvSpPr>
          <p:nvPr/>
        </p:nvSpPr>
        <p:spPr bwMode="auto">
          <a:xfrm flipV="1">
            <a:off x="5041900"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7" name="Line 17">
            <a:extLst>
              <a:ext uri="{FF2B5EF4-FFF2-40B4-BE49-F238E27FC236}">
                <a16:creationId xmlns:a16="http://schemas.microsoft.com/office/drawing/2014/main" id="{9166E8DB-FB93-A637-E679-2959CADAD3F9}"/>
              </a:ext>
            </a:extLst>
          </p:cNvPr>
          <p:cNvSpPr>
            <a:spLocks noChangeShapeType="1"/>
          </p:cNvSpPr>
          <p:nvPr/>
        </p:nvSpPr>
        <p:spPr bwMode="auto">
          <a:xfrm flipV="1">
            <a:off x="5969000"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8" name="Line 18">
            <a:extLst>
              <a:ext uri="{FF2B5EF4-FFF2-40B4-BE49-F238E27FC236}">
                <a16:creationId xmlns:a16="http://schemas.microsoft.com/office/drawing/2014/main" id="{94790F04-0020-98D4-9DAC-FDD73D776A33}"/>
              </a:ext>
            </a:extLst>
          </p:cNvPr>
          <p:cNvSpPr>
            <a:spLocks noChangeShapeType="1"/>
          </p:cNvSpPr>
          <p:nvPr/>
        </p:nvSpPr>
        <p:spPr bwMode="auto">
          <a:xfrm flipV="1">
            <a:off x="6896100" y="5534025"/>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699" name="Line 19">
            <a:extLst>
              <a:ext uri="{FF2B5EF4-FFF2-40B4-BE49-F238E27FC236}">
                <a16:creationId xmlns:a16="http://schemas.microsoft.com/office/drawing/2014/main" id="{8D2A8D4A-E688-A86F-4F98-0D84BCCDE3A5}"/>
              </a:ext>
            </a:extLst>
          </p:cNvPr>
          <p:cNvSpPr>
            <a:spLocks noChangeShapeType="1"/>
          </p:cNvSpPr>
          <p:nvPr/>
        </p:nvSpPr>
        <p:spPr bwMode="auto">
          <a:xfrm flipV="1">
            <a:off x="7813675" y="5524500"/>
            <a:ext cx="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fr-FR"/>
          </a:p>
        </p:txBody>
      </p:sp>
      <p:sp>
        <p:nvSpPr>
          <p:cNvPr id="71700" name="Rectangle 20">
            <a:extLst>
              <a:ext uri="{FF2B5EF4-FFF2-40B4-BE49-F238E27FC236}">
                <a16:creationId xmlns:a16="http://schemas.microsoft.com/office/drawing/2014/main" id="{09B61A2F-0899-47ED-CA03-1D252575642B}"/>
              </a:ext>
            </a:extLst>
          </p:cNvPr>
          <p:cNvSpPr>
            <a:spLocks noChangeArrowheads="1"/>
          </p:cNvSpPr>
          <p:nvPr/>
        </p:nvSpPr>
        <p:spPr bwMode="auto">
          <a:xfrm>
            <a:off x="2149475" y="5562600"/>
            <a:ext cx="225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30</a:t>
            </a:r>
          </a:p>
        </p:txBody>
      </p:sp>
      <p:sp>
        <p:nvSpPr>
          <p:cNvPr id="71701" name="Rectangle 21">
            <a:extLst>
              <a:ext uri="{FF2B5EF4-FFF2-40B4-BE49-F238E27FC236}">
                <a16:creationId xmlns:a16="http://schemas.microsoft.com/office/drawing/2014/main" id="{4FCBF47A-0F35-6109-2004-D1B2C4CEBD89}"/>
              </a:ext>
            </a:extLst>
          </p:cNvPr>
          <p:cNvSpPr>
            <a:spLocks noChangeArrowheads="1"/>
          </p:cNvSpPr>
          <p:nvPr/>
        </p:nvSpPr>
        <p:spPr bwMode="auto">
          <a:xfrm>
            <a:off x="3074988" y="5562600"/>
            <a:ext cx="225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60</a:t>
            </a:r>
          </a:p>
        </p:txBody>
      </p:sp>
      <p:sp>
        <p:nvSpPr>
          <p:cNvPr id="71702" name="Rectangle 22">
            <a:extLst>
              <a:ext uri="{FF2B5EF4-FFF2-40B4-BE49-F238E27FC236}">
                <a16:creationId xmlns:a16="http://schemas.microsoft.com/office/drawing/2014/main" id="{D1329139-DF25-3126-7A82-740AF744B6B0}"/>
              </a:ext>
            </a:extLst>
          </p:cNvPr>
          <p:cNvSpPr>
            <a:spLocks noChangeArrowheads="1"/>
          </p:cNvSpPr>
          <p:nvPr/>
        </p:nvSpPr>
        <p:spPr bwMode="auto">
          <a:xfrm>
            <a:off x="4006850" y="5562600"/>
            <a:ext cx="225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90</a:t>
            </a:r>
          </a:p>
        </p:txBody>
      </p:sp>
      <p:sp>
        <p:nvSpPr>
          <p:cNvPr id="71703" name="Rectangle 23">
            <a:extLst>
              <a:ext uri="{FF2B5EF4-FFF2-40B4-BE49-F238E27FC236}">
                <a16:creationId xmlns:a16="http://schemas.microsoft.com/office/drawing/2014/main" id="{674CD105-A145-1DA7-28F7-F636D15DAFBE}"/>
              </a:ext>
            </a:extLst>
          </p:cNvPr>
          <p:cNvSpPr>
            <a:spLocks noChangeArrowheads="1"/>
          </p:cNvSpPr>
          <p:nvPr/>
        </p:nvSpPr>
        <p:spPr bwMode="auto">
          <a:xfrm>
            <a:off x="4873625"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120</a:t>
            </a:r>
          </a:p>
        </p:txBody>
      </p:sp>
      <p:sp>
        <p:nvSpPr>
          <p:cNvPr id="71704" name="Rectangle 24">
            <a:extLst>
              <a:ext uri="{FF2B5EF4-FFF2-40B4-BE49-F238E27FC236}">
                <a16:creationId xmlns:a16="http://schemas.microsoft.com/office/drawing/2014/main" id="{4E41D4B1-3D61-5EBD-E3E0-9DC716D0F838}"/>
              </a:ext>
            </a:extLst>
          </p:cNvPr>
          <p:cNvSpPr>
            <a:spLocks noChangeArrowheads="1"/>
          </p:cNvSpPr>
          <p:nvPr/>
        </p:nvSpPr>
        <p:spPr bwMode="auto">
          <a:xfrm>
            <a:off x="5802313"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150</a:t>
            </a:r>
          </a:p>
        </p:txBody>
      </p:sp>
      <p:sp>
        <p:nvSpPr>
          <p:cNvPr id="71705" name="Rectangle 25">
            <a:extLst>
              <a:ext uri="{FF2B5EF4-FFF2-40B4-BE49-F238E27FC236}">
                <a16:creationId xmlns:a16="http://schemas.microsoft.com/office/drawing/2014/main" id="{76AA19F2-E38E-33BA-F190-27F7C71496B8}"/>
              </a:ext>
            </a:extLst>
          </p:cNvPr>
          <p:cNvSpPr>
            <a:spLocks noChangeArrowheads="1"/>
          </p:cNvSpPr>
          <p:nvPr/>
        </p:nvSpPr>
        <p:spPr bwMode="auto">
          <a:xfrm>
            <a:off x="6731000"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180</a:t>
            </a:r>
          </a:p>
        </p:txBody>
      </p:sp>
      <p:sp>
        <p:nvSpPr>
          <p:cNvPr id="71706" name="Rectangle 26">
            <a:extLst>
              <a:ext uri="{FF2B5EF4-FFF2-40B4-BE49-F238E27FC236}">
                <a16:creationId xmlns:a16="http://schemas.microsoft.com/office/drawing/2014/main" id="{002A0B72-B5BE-F190-308C-3FC3B71B09F2}"/>
              </a:ext>
            </a:extLst>
          </p:cNvPr>
          <p:cNvSpPr>
            <a:spLocks noChangeArrowheads="1"/>
          </p:cNvSpPr>
          <p:nvPr/>
        </p:nvSpPr>
        <p:spPr bwMode="auto">
          <a:xfrm>
            <a:off x="7659688" y="5562600"/>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210</a:t>
            </a:r>
          </a:p>
        </p:txBody>
      </p:sp>
      <p:sp>
        <p:nvSpPr>
          <p:cNvPr id="71707" name="Rectangle 27">
            <a:extLst>
              <a:ext uri="{FF2B5EF4-FFF2-40B4-BE49-F238E27FC236}">
                <a16:creationId xmlns:a16="http://schemas.microsoft.com/office/drawing/2014/main" id="{67A1C1C9-F2AB-D467-7E89-CF6E0EB174F9}"/>
              </a:ext>
            </a:extLst>
          </p:cNvPr>
          <p:cNvSpPr>
            <a:spLocks noChangeArrowheads="1"/>
          </p:cNvSpPr>
          <p:nvPr/>
        </p:nvSpPr>
        <p:spPr bwMode="auto">
          <a:xfrm rot="-5400000">
            <a:off x="-437356" y="3750469"/>
            <a:ext cx="19145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180000" anchor="b">
            <a:spAutoFit/>
          </a:bodyPr>
          <a:lstStyle>
            <a:lvl1pPr defTabSz="762000">
              <a:defRPr sz="2400">
                <a:solidFill>
                  <a:schemeClr val="tx1"/>
                </a:solidFill>
                <a:latin typeface="Arial" panose="020B0604020202020204" pitchFamily="34" charset="0"/>
                <a:ea typeface="MS PGothic" panose="020B0600070205080204" pitchFamily="34" charset="-128"/>
              </a:defRPr>
            </a:lvl1pPr>
            <a:lvl2pPr marL="742950" indent="-285750" defTabSz="762000">
              <a:defRPr sz="2400">
                <a:solidFill>
                  <a:schemeClr val="tx1"/>
                </a:solidFill>
                <a:latin typeface="Arial" panose="020B0604020202020204" pitchFamily="34" charset="0"/>
                <a:ea typeface="MS PGothic" panose="020B0600070205080204" pitchFamily="34" charset="-128"/>
              </a:defRPr>
            </a:lvl2pPr>
            <a:lvl3pPr marL="1143000" indent="-228600" defTabSz="762000">
              <a:defRPr sz="2400">
                <a:solidFill>
                  <a:schemeClr val="tx1"/>
                </a:solidFill>
                <a:latin typeface="Arial" panose="020B0604020202020204" pitchFamily="34" charset="0"/>
                <a:ea typeface="MS PGothic" panose="020B0600070205080204" pitchFamily="34" charset="-128"/>
              </a:defRPr>
            </a:lvl3pPr>
            <a:lvl4pPr marL="1600200" indent="-228600" defTabSz="762000">
              <a:defRPr sz="2400">
                <a:solidFill>
                  <a:schemeClr val="tx1"/>
                </a:solidFill>
                <a:latin typeface="Arial" panose="020B0604020202020204" pitchFamily="34" charset="0"/>
                <a:ea typeface="MS PGothic" panose="020B0600070205080204" pitchFamily="34" charset="-128"/>
              </a:defRPr>
            </a:lvl4pPr>
            <a:lvl5pPr marL="2057400" indent="-228600" defTabSz="762000">
              <a:defRPr sz="2400">
                <a:solidFill>
                  <a:schemeClr val="tx1"/>
                </a:solidFill>
                <a:latin typeface="Arial" panose="020B0604020202020204" pitchFamily="34" charset="0"/>
                <a:ea typeface="MS PGothic" panose="020B0600070205080204" pitchFamily="34" charset="-128"/>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Hb (g/dL)</a:t>
            </a:r>
          </a:p>
        </p:txBody>
      </p:sp>
      <p:sp>
        <p:nvSpPr>
          <p:cNvPr id="71708" name="Rectangle 28">
            <a:extLst>
              <a:ext uri="{FF2B5EF4-FFF2-40B4-BE49-F238E27FC236}">
                <a16:creationId xmlns:a16="http://schemas.microsoft.com/office/drawing/2014/main" id="{7E9D2165-072D-AD1A-EA62-A62B14122233}"/>
              </a:ext>
            </a:extLst>
          </p:cNvPr>
          <p:cNvSpPr>
            <a:spLocks noChangeArrowheads="1"/>
          </p:cNvSpPr>
          <p:nvPr/>
        </p:nvSpPr>
        <p:spPr bwMode="auto">
          <a:xfrm>
            <a:off x="3717925" y="6165850"/>
            <a:ext cx="171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defTabSz="923925">
              <a:defRPr sz="2400">
                <a:solidFill>
                  <a:schemeClr val="tx1"/>
                </a:solidFill>
                <a:latin typeface="Arial" panose="020B0604020202020204" pitchFamily="34" charset="0"/>
                <a:ea typeface="MS PGothic" panose="020B0600070205080204" pitchFamily="34" charset="-128"/>
              </a:defRPr>
            </a:lvl1pPr>
            <a:lvl2pPr marL="742950" indent="-285750" defTabSz="923925">
              <a:defRPr sz="2400">
                <a:solidFill>
                  <a:schemeClr val="tx1"/>
                </a:solidFill>
                <a:latin typeface="Arial" panose="020B0604020202020204" pitchFamily="34" charset="0"/>
                <a:ea typeface="MS PGothic" panose="020B0600070205080204" pitchFamily="34" charset="-128"/>
              </a:defRPr>
            </a:lvl2pPr>
            <a:lvl3pPr marL="1143000" indent="-228600" defTabSz="923925">
              <a:defRPr sz="2400">
                <a:solidFill>
                  <a:schemeClr val="tx1"/>
                </a:solidFill>
                <a:latin typeface="Arial" panose="020B0604020202020204" pitchFamily="34" charset="0"/>
                <a:ea typeface="MS PGothic" panose="020B0600070205080204" pitchFamily="34" charset="-128"/>
              </a:defRPr>
            </a:lvl3pPr>
            <a:lvl4pPr marL="1600200" indent="-228600" defTabSz="923925">
              <a:defRPr sz="2400">
                <a:solidFill>
                  <a:schemeClr val="tx1"/>
                </a:solidFill>
                <a:latin typeface="Arial" panose="020B0604020202020204" pitchFamily="34" charset="0"/>
                <a:ea typeface="MS PGothic" panose="020B0600070205080204" pitchFamily="34" charset="-128"/>
              </a:defRPr>
            </a:lvl4pPr>
            <a:lvl5pPr marL="2057400" indent="-228600" defTabSz="923925">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fr-FR" sz="1600" b="1"/>
              <a:t>Days of treatment</a:t>
            </a:r>
          </a:p>
        </p:txBody>
      </p:sp>
      <p:sp>
        <p:nvSpPr>
          <p:cNvPr id="71709" name="Line 29">
            <a:extLst>
              <a:ext uri="{FF2B5EF4-FFF2-40B4-BE49-F238E27FC236}">
                <a16:creationId xmlns:a16="http://schemas.microsoft.com/office/drawing/2014/main" id="{D11A0FDF-7A02-3D94-2FAA-852338FCF513}"/>
              </a:ext>
            </a:extLst>
          </p:cNvPr>
          <p:cNvSpPr>
            <a:spLocks noChangeShapeType="1"/>
          </p:cNvSpPr>
          <p:nvPr/>
        </p:nvSpPr>
        <p:spPr bwMode="auto">
          <a:xfrm>
            <a:off x="1244600" y="5532438"/>
            <a:ext cx="920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10" name="Rectangle 30">
            <a:extLst>
              <a:ext uri="{FF2B5EF4-FFF2-40B4-BE49-F238E27FC236}">
                <a16:creationId xmlns:a16="http://schemas.microsoft.com/office/drawing/2014/main" id="{1CB0F0C4-35F5-7D1E-BACC-39372E35688D}"/>
              </a:ext>
            </a:extLst>
          </p:cNvPr>
          <p:cNvSpPr>
            <a:spLocks noChangeArrowheads="1"/>
          </p:cNvSpPr>
          <p:nvPr/>
        </p:nvSpPr>
        <p:spPr bwMode="auto">
          <a:xfrm>
            <a:off x="1041400" y="4056063"/>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8</a:t>
            </a:r>
          </a:p>
        </p:txBody>
      </p:sp>
      <p:sp>
        <p:nvSpPr>
          <p:cNvPr id="71711" name="Rectangle 31">
            <a:extLst>
              <a:ext uri="{FF2B5EF4-FFF2-40B4-BE49-F238E27FC236}">
                <a16:creationId xmlns:a16="http://schemas.microsoft.com/office/drawing/2014/main" id="{F0BB20A1-6DFD-C6B8-4CD5-D11D74448472}"/>
              </a:ext>
            </a:extLst>
          </p:cNvPr>
          <p:cNvSpPr>
            <a:spLocks noChangeArrowheads="1"/>
          </p:cNvSpPr>
          <p:nvPr/>
        </p:nvSpPr>
        <p:spPr bwMode="auto">
          <a:xfrm>
            <a:off x="928688" y="2714625"/>
            <a:ext cx="369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12</a:t>
            </a:r>
          </a:p>
        </p:txBody>
      </p:sp>
      <p:sp>
        <p:nvSpPr>
          <p:cNvPr id="71712" name="Rectangle 32">
            <a:extLst>
              <a:ext uri="{FF2B5EF4-FFF2-40B4-BE49-F238E27FC236}">
                <a16:creationId xmlns:a16="http://schemas.microsoft.com/office/drawing/2014/main" id="{562C0237-674D-4CC0-9777-E2A1B5B5C702}"/>
              </a:ext>
            </a:extLst>
          </p:cNvPr>
          <p:cNvSpPr>
            <a:spLocks noChangeArrowheads="1"/>
          </p:cNvSpPr>
          <p:nvPr/>
        </p:nvSpPr>
        <p:spPr bwMode="auto">
          <a:xfrm>
            <a:off x="928688" y="2044700"/>
            <a:ext cx="369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14</a:t>
            </a:r>
          </a:p>
        </p:txBody>
      </p:sp>
      <p:sp>
        <p:nvSpPr>
          <p:cNvPr id="71713" name="Rectangle 33">
            <a:extLst>
              <a:ext uri="{FF2B5EF4-FFF2-40B4-BE49-F238E27FC236}">
                <a16:creationId xmlns:a16="http://schemas.microsoft.com/office/drawing/2014/main" id="{6E80DFBE-A79A-D6D5-60B9-3D52411FEDE5}"/>
              </a:ext>
            </a:extLst>
          </p:cNvPr>
          <p:cNvSpPr>
            <a:spLocks noChangeArrowheads="1"/>
          </p:cNvSpPr>
          <p:nvPr/>
        </p:nvSpPr>
        <p:spPr bwMode="auto">
          <a:xfrm>
            <a:off x="928688" y="3386138"/>
            <a:ext cx="369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10</a:t>
            </a:r>
          </a:p>
        </p:txBody>
      </p:sp>
      <p:sp>
        <p:nvSpPr>
          <p:cNvPr id="71714" name="Rectangle 34">
            <a:extLst>
              <a:ext uri="{FF2B5EF4-FFF2-40B4-BE49-F238E27FC236}">
                <a16:creationId xmlns:a16="http://schemas.microsoft.com/office/drawing/2014/main" id="{89302CE4-2DB6-D244-4FE6-3ABE23F541D5}"/>
              </a:ext>
            </a:extLst>
          </p:cNvPr>
          <p:cNvSpPr>
            <a:spLocks noChangeArrowheads="1"/>
          </p:cNvSpPr>
          <p:nvPr/>
        </p:nvSpPr>
        <p:spPr bwMode="auto">
          <a:xfrm>
            <a:off x="1041400" y="5399088"/>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4</a:t>
            </a:r>
          </a:p>
        </p:txBody>
      </p:sp>
      <p:sp>
        <p:nvSpPr>
          <p:cNvPr id="71715" name="Rectangle 35">
            <a:extLst>
              <a:ext uri="{FF2B5EF4-FFF2-40B4-BE49-F238E27FC236}">
                <a16:creationId xmlns:a16="http://schemas.microsoft.com/office/drawing/2014/main" id="{BBF06658-1E04-58EE-3D63-E567D3DD9D48}"/>
              </a:ext>
            </a:extLst>
          </p:cNvPr>
          <p:cNvSpPr>
            <a:spLocks noChangeArrowheads="1"/>
          </p:cNvSpPr>
          <p:nvPr/>
        </p:nvSpPr>
        <p:spPr bwMode="auto">
          <a:xfrm>
            <a:off x="1041400" y="4727575"/>
            <a:ext cx="257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44000" bIns="0"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fr-FR" sz="1600" b="1"/>
              <a:t>6</a:t>
            </a:r>
          </a:p>
        </p:txBody>
      </p:sp>
      <p:sp>
        <p:nvSpPr>
          <p:cNvPr id="71716" name="AutoShape 36">
            <a:extLst>
              <a:ext uri="{FF2B5EF4-FFF2-40B4-BE49-F238E27FC236}">
                <a16:creationId xmlns:a16="http://schemas.microsoft.com/office/drawing/2014/main" id="{DBDDFF15-B6C3-AFA8-BE35-890EF08225D6}"/>
              </a:ext>
            </a:extLst>
          </p:cNvPr>
          <p:cNvSpPr>
            <a:spLocks noChangeArrowheads="1"/>
          </p:cNvSpPr>
          <p:nvPr/>
        </p:nvSpPr>
        <p:spPr bwMode="auto">
          <a:xfrm>
            <a:off x="2816225" y="5159375"/>
            <a:ext cx="134938" cy="287338"/>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17" name="AutoShape 37">
            <a:extLst>
              <a:ext uri="{FF2B5EF4-FFF2-40B4-BE49-F238E27FC236}">
                <a16:creationId xmlns:a16="http://schemas.microsoft.com/office/drawing/2014/main" id="{00D11433-0144-8038-2C09-6D1143FF54FF}"/>
              </a:ext>
            </a:extLst>
          </p:cNvPr>
          <p:cNvSpPr>
            <a:spLocks noChangeArrowheads="1"/>
          </p:cNvSpPr>
          <p:nvPr/>
        </p:nvSpPr>
        <p:spPr bwMode="auto">
          <a:xfrm>
            <a:off x="1462088" y="5159375"/>
            <a:ext cx="134937" cy="287338"/>
          </a:xfrm>
          <a:prstGeom prst="upArrow">
            <a:avLst>
              <a:gd name="adj1" fmla="val 50000"/>
              <a:gd name="adj2" fmla="val 53236"/>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18" name="AutoShape 38">
            <a:extLst>
              <a:ext uri="{FF2B5EF4-FFF2-40B4-BE49-F238E27FC236}">
                <a16:creationId xmlns:a16="http://schemas.microsoft.com/office/drawing/2014/main" id="{6C2D2AEA-C5B1-213A-EA6D-ADBFA13A823B}"/>
              </a:ext>
            </a:extLst>
          </p:cNvPr>
          <p:cNvSpPr>
            <a:spLocks noChangeArrowheads="1"/>
          </p:cNvSpPr>
          <p:nvPr/>
        </p:nvSpPr>
        <p:spPr bwMode="auto">
          <a:xfrm>
            <a:off x="3257550" y="5159375"/>
            <a:ext cx="134938" cy="287338"/>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19" name="AutoShape 39">
            <a:extLst>
              <a:ext uri="{FF2B5EF4-FFF2-40B4-BE49-F238E27FC236}">
                <a16:creationId xmlns:a16="http://schemas.microsoft.com/office/drawing/2014/main" id="{67D06A5D-8376-0A38-72FE-4DC86C4C17BB}"/>
              </a:ext>
            </a:extLst>
          </p:cNvPr>
          <p:cNvSpPr>
            <a:spLocks noChangeArrowheads="1"/>
          </p:cNvSpPr>
          <p:nvPr/>
        </p:nvSpPr>
        <p:spPr bwMode="auto">
          <a:xfrm>
            <a:off x="5049838" y="5159375"/>
            <a:ext cx="134937" cy="287338"/>
          </a:xfrm>
          <a:prstGeom prst="upArrow">
            <a:avLst>
              <a:gd name="adj1" fmla="val 50000"/>
              <a:gd name="adj2" fmla="val 53236"/>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0" name="AutoShape 40">
            <a:extLst>
              <a:ext uri="{FF2B5EF4-FFF2-40B4-BE49-F238E27FC236}">
                <a16:creationId xmlns:a16="http://schemas.microsoft.com/office/drawing/2014/main" id="{D452B477-5DB5-7E11-5906-2E92A8C2E38E}"/>
              </a:ext>
            </a:extLst>
          </p:cNvPr>
          <p:cNvSpPr>
            <a:spLocks noChangeArrowheads="1"/>
          </p:cNvSpPr>
          <p:nvPr/>
        </p:nvSpPr>
        <p:spPr bwMode="auto">
          <a:xfrm>
            <a:off x="5807075" y="5159375"/>
            <a:ext cx="134938" cy="287338"/>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1" name="AutoShape 41">
            <a:extLst>
              <a:ext uri="{FF2B5EF4-FFF2-40B4-BE49-F238E27FC236}">
                <a16:creationId xmlns:a16="http://schemas.microsoft.com/office/drawing/2014/main" id="{2D0E48B6-010D-648D-1D82-AEDD61BFF303}"/>
              </a:ext>
            </a:extLst>
          </p:cNvPr>
          <p:cNvSpPr>
            <a:spLocks noChangeArrowheads="1"/>
          </p:cNvSpPr>
          <p:nvPr/>
        </p:nvSpPr>
        <p:spPr bwMode="auto">
          <a:xfrm>
            <a:off x="7069138" y="2671763"/>
            <a:ext cx="134937" cy="287337"/>
          </a:xfrm>
          <a:prstGeom prst="upArrow">
            <a:avLst>
              <a:gd name="adj1" fmla="val 50000"/>
              <a:gd name="adj2" fmla="val 53235"/>
            </a:avLst>
          </a:prstGeom>
          <a:solidFill>
            <a:schemeClr val="tx1"/>
          </a:solidFill>
          <a:ln w="9525">
            <a:solidFill>
              <a:schemeClr val="tx1"/>
            </a:solidFill>
            <a:miter lim="800000"/>
            <a:headEnd/>
            <a:tailEnd/>
          </a:ln>
        </p:spPr>
        <p:txBody>
          <a:bodyPr vert="eaVert"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2" name="Text Box 42">
            <a:extLst>
              <a:ext uri="{FF2B5EF4-FFF2-40B4-BE49-F238E27FC236}">
                <a16:creationId xmlns:a16="http://schemas.microsoft.com/office/drawing/2014/main" id="{C5D7597E-0C2B-20F4-E5DB-DACA20665F8D}"/>
              </a:ext>
            </a:extLst>
          </p:cNvPr>
          <p:cNvSpPr txBox="1">
            <a:spLocks noChangeArrowheads="1"/>
          </p:cNvSpPr>
          <p:nvPr/>
        </p:nvSpPr>
        <p:spPr bwMode="auto">
          <a:xfrm>
            <a:off x="7373938" y="2705100"/>
            <a:ext cx="1608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GB" altLang="fr-FR" sz="1600" b="1"/>
              <a:t>Transfusion given</a:t>
            </a:r>
          </a:p>
        </p:txBody>
      </p:sp>
      <p:sp>
        <p:nvSpPr>
          <p:cNvPr id="71723" name="Rectangle 43">
            <a:extLst>
              <a:ext uri="{FF2B5EF4-FFF2-40B4-BE49-F238E27FC236}">
                <a16:creationId xmlns:a16="http://schemas.microsoft.com/office/drawing/2014/main" id="{B859F5A9-5325-063A-3D1B-4CB3B30F97C8}"/>
              </a:ext>
            </a:extLst>
          </p:cNvPr>
          <p:cNvSpPr>
            <a:spLocks noChangeArrowheads="1"/>
          </p:cNvSpPr>
          <p:nvPr/>
        </p:nvSpPr>
        <p:spPr bwMode="auto">
          <a:xfrm>
            <a:off x="7524750" y="4652963"/>
            <a:ext cx="129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fr-FR" sz="1600" b="1"/>
              <a:t>Traitement “</a:t>
            </a:r>
            <a:r>
              <a:rPr lang="en-GB" altLang="ja-JP" sz="1600" b="1"/>
              <a:t>actif</a:t>
            </a:r>
            <a:r>
              <a:rPr lang="en-GB" altLang="fr-FR" sz="1600" b="1"/>
              <a:t>”</a:t>
            </a:r>
            <a:r>
              <a:rPr lang="en-GB" altLang="ja-JP" sz="1600" b="1"/>
              <a:t> </a:t>
            </a:r>
            <a:endParaRPr lang="en-GB" altLang="fr-FR" sz="1600" b="1"/>
          </a:p>
        </p:txBody>
      </p:sp>
      <p:sp>
        <p:nvSpPr>
          <p:cNvPr id="71724" name="Rectangle 44">
            <a:extLst>
              <a:ext uri="{FF2B5EF4-FFF2-40B4-BE49-F238E27FC236}">
                <a16:creationId xmlns:a16="http://schemas.microsoft.com/office/drawing/2014/main" id="{67E77195-29B6-AAB6-51D9-12B50D1891A8}"/>
              </a:ext>
            </a:extLst>
          </p:cNvPr>
          <p:cNvSpPr>
            <a:spLocks noChangeArrowheads="1"/>
          </p:cNvSpPr>
          <p:nvPr/>
        </p:nvSpPr>
        <p:spPr bwMode="auto">
          <a:xfrm>
            <a:off x="7092950" y="3860800"/>
            <a:ext cx="187325" cy="1778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5" name="Rectangle 45">
            <a:extLst>
              <a:ext uri="{FF2B5EF4-FFF2-40B4-BE49-F238E27FC236}">
                <a16:creationId xmlns:a16="http://schemas.microsoft.com/office/drawing/2014/main" id="{EAF87B24-3096-132F-229E-CF5B95524F67}"/>
              </a:ext>
            </a:extLst>
          </p:cNvPr>
          <p:cNvSpPr>
            <a:spLocks noChangeArrowheads="1"/>
          </p:cNvSpPr>
          <p:nvPr/>
        </p:nvSpPr>
        <p:spPr bwMode="auto">
          <a:xfrm>
            <a:off x="7092950" y="4797425"/>
            <a:ext cx="187325" cy="18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71726" name="Text Box 46">
            <a:extLst>
              <a:ext uri="{FF2B5EF4-FFF2-40B4-BE49-F238E27FC236}">
                <a16:creationId xmlns:a16="http://schemas.microsoft.com/office/drawing/2014/main" id="{C76A0136-B551-08C9-8690-08C5075BBB46}"/>
              </a:ext>
            </a:extLst>
          </p:cNvPr>
          <p:cNvSpPr txBox="1">
            <a:spLocks noChangeArrowheads="1"/>
          </p:cNvSpPr>
          <p:nvPr/>
        </p:nvSpPr>
        <p:spPr bwMode="auto">
          <a:xfrm>
            <a:off x="7237413" y="3789363"/>
            <a:ext cx="1928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de-DE" altLang="fr-FR" sz="1600" b="1"/>
              <a:t>Blood transfusion</a:t>
            </a:r>
            <a:endParaRPr lang="en-GB" altLang="fr-FR" sz="1600" b="1"/>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BCC80B23-245F-60BA-233C-D6C06CF40D36}"/>
              </a:ext>
            </a:extLst>
          </p:cNvPr>
          <p:cNvSpPr>
            <a:spLocks noGrp="1" noChangeArrowheads="1"/>
          </p:cNvSpPr>
          <p:nvPr>
            <p:ph type="title"/>
          </p:nvPr>
        </p:nvSpPr>
        <p:spPr>
          <a:xfrm>
            <a:off x="685800" y="228600"/>
            <a:ext cx="7772400" cy="1143000"/>
          </a:xfrm>
        </p:spPr>
        <p:txBody>
          <a:bodyPr/>
          <a:lstStyle/>
          <a:p>
            <a:pPr eaLnBrk="1" hangingPunct="1"/>
            <a:r>
              <a:rPr lang="en-GB" altLang="fr-FR" sz="4000"/>
              <a:t>La qualité de vie  est corrélée au taux d’hémoglobine</a:t>
            </a:r>
          </a:p>
        </p:txBody>
      </p:sp>
      <p:sp>
        <p:nvSpPr>
          <p:cNvPr id="73730" name="Rectangle 3">
            <a:extLst>
              <a:ext uri="{FF2B5EF4-FFF2-40B4-BE49-F238E27FC236}">
                <a16:creationId xmlns:a16="http://schemas.microsoft.com/office/drawing/2014/main" id="{E3EB6044-4973-208F-5EC8-D4CC147B3F83}"/>
              </a:ext>
            </a:extLst>
          </p:cNvPr>
          <p:cNvSpPr>
            <a:spLocks noChangeArrowheads="1"/>
          </p:cNvSpPr>
          <p:nvPr/>
        </p:nvSpPr>
        <p:spPr bwMode="auto">
          <a:xfrm>
            <a:off x="3894138" y="6092825"/>
            <a:ext cx="1498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54864"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fr-FR" sz="1800" b="1"/>
              <a:t>Hb level (g/dl)</a:t>
            </a:r>
          </a:p>
        </p:txBody>
      </p:sp>
      <p:sp>
        <p:nvSpPr>
          <p:cNvPr id="73731" name="Text Box 4">
            <a:extLst>
              <a:ext uri="{FF2B5EF4-FFF2-40B4-BE49-F238E27FC236}">
                <a16:creationId xmlns:a16="http://schemas.microsoft.com/office/drawing/2014/main" id="{3BB04ACE-AB6C-C38F-F6F0-8BC7DF24C2FF}"/>
              </a:ext>
            </a:extLst>
          </p:cNvPr>
          <p:cNvSpPr txBox="1">
            <a:spLocks noChangeArrowheads="1"/>
          </p:cNvSpPr>
          <p:nvPr/>
        </p:nvSpPr>
        <p:spPr bwMode="auto">
          <a:xfrm>
            <a:off x="652463" y="6440488"/>
            <a:ext cx="362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400" b="1">
                <a:solidFill>
                  <a:srgbClr val="500050"/>
                </a:solidFill>
              </a:rPr>
              <a:t>LASA: Linear Analog Scale Assessment </a:t>
            </a:r>
          </a:p>
        </p:txBody>
      </p:sp>
      <p:sp>
        <p:nvSpPr>
          <p:cNvPr id="73732" name="Rectangle 5">
            <a:extLst>
              <a:ext uri="{FF2B5EF4-FFF2-40B4-BE49-F238E27FC236}">
                <a16:creationId xmlns:a16="http://schemas.microsoft.com/office/drawing/2014/main" id="{27F413AC-264E-D089-955A-403073CE3640}"/>
              </a:ext>
            </a:extLst>
          </p:cNvPr>
          <p:cNvSpPr>
            <a:spLocks noChangeArrowheads="1"/>
          </p:cNvSpPr>
          <p:nvPr/>
        </p:nvSpPr>
        <p:spPr bwMode="auto">
          <a:xfrm rot="-5400000">
            <a:off x="-612775" y="2946400"/>
            <a:ext cx="2841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Quality of Life (LASA, mm)</a:t>
            </a:r>
          </a:p>
        </p:txBody>
      </p:sp>
      <p:sp>
        <p:nvSpPr>
          <p:cNvPr id="73733" name="Line 6">
            <a:extLst>
              <a:ext uri="{FF2B5EF4-FFF2-40B4-BE49-F238E27FC236}">
                <a16:creationId xmlns:a16="http://schemas.microsoft.com/office/drawing/2014/main" id="{B4062726-C998-BE29-1015-577189978DCB}"/>
              </a:ext>
            </a:extLst>
          </p:cNvPr>
          <p:cNvSpPr>
            <a:spLocks noChangeShapeType="1"/>
          </p:cNvSpPr>
          <p:nvPr/>
        </p:nvSpPr>
        <p:spPr bwMode="auto">
          <a:xfrm>
            <a:off x="1554163" y="1862138"/>
            <a:ext cx="1587" cy="3843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4" name="Line 7">
            <a:extLst>
              <a:ext uri="{FF2B5EF4-FFF2-40B4-BE49-F238E27FC236}">
                <a16:creationId xmlns:a16="http://schemas.microsoft.com/office/drawing/2014/main" id="{7B76791F-74B7-01BB-11E2-9E1DE8459403}"/>
              </a:ext>
            </a:extLst>
          </p:cNvPr>
          <p:cNvSpPr>
            <a:spLocks noChangeShapeType="1"/>
          </p:cNvSpPr>
          <p:nvPr/>
        </p:nvSpPr>
        <p:spPr bwMode="auto">
          <a:xfrm>
            <a:off x="1554163" y="5705475"/>
            <a:ext cx="6069012" cy="1588"/>
          </a:xfrm>
          <a:prstGeom prst="line">
            <a:avLst/>
          </a:prstGeom>
          <a:noFill/>
          <a:ln w="28575">
            <a:solidFill>
              <a:srgbClr val="50005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5" name="Line 8">
            <a:extLst>
              <a:ext uri="{FF2B5EF4-FFF2-40B4-BE49-F238E27FC236}">
                <a16:creationId xmlns:a16="http://schemas.microsoft.com/office/drawing/2014/main" id="{91D838D6-71B7-2525-99B2-1F82339DEC1D}"/>
              </a:ext>
            </a:extLst>
          </p:cNvPr>
          <p:cNvSpPr>
            <a:spLocks noChangeShapeType="1"/>
          </p:cNvSpPr>
          <p:nvPr/>
        </p:nvSpPr>
        <p:spPr bwMode="auto">
          <a:xfrm flipV="1">
            <a:off x="1554163" y="5705475"/>
            <a:ext cx="1587"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6" name="Line 9">
            <a:extLst>
              <a:ext uri="{FF2B5EF4-FFF2-40B4-BE49-F238E27FC236}">
                <a16:creationId xmlns:a16="http://schemas.microsoft.com/office/drawing/2014/main" id="{B1F54B8E-19D7-1249-28DB-6C4936F6AD12}"/>
              </a:ext>
            </a:extLst>
          </p:cNvPr>
          <p:cNvSpPr>
            <a:spLocks noChangeShapeType="1"/>
          </p:cNvSpPr>
          <p:nvPr/>
        </p:nvSpPr>
        <p:spPr bwMode="auto">
          <a:xfrm flipV="1">
            <a:off x="2424113" y="5705475"/>
            <a:ext cx="0"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7" name="Line 10">
            <a:extLst>
              <a:ext uri="{FF2B5EF4-FFF2-40B4-BE49-F238E27FC236}">
                <a16:creationId xmlns:a16="http://schemas.microsoft.com/office/drawing/2014/main" id="{2CA7B0E8-F7A2-6A88-871A-F0CDFBAA4AB5}"/>
              </a:ext>
            </a:extLst>
          </p:cNvPr>
          <p:cNvSpPr>
            <a:spLocks noChangeShapeType="1"/>
          </p:cNvSpPr>
          <p:nvPr/>
        </p:nvSpPr>
        <p:spPr bwMode="auto">
          <a:xfrm flipV="1">
            <a:off x="3286125" y="5705475"/>
            <a:ext cx="1588"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8" name="Line 11">
            <a:extLst>
              <a:ext uri="{FF2B5EF4-FFF2-40B4-BE49-F238E27FC236}">
                <a16:creationId xmlns:a16="http://schemas.microsoft.com/office/drawing/2014/main" id="{29F93154-E712-4F7C-FAB0-40898AD2C77C}"/>
              </a:ext>
            </a:extLst>
          </p:cNvPr>
          <p:cNvSpPr>
            <a:spLocks noChangeShapeType="1"/>
          </p:cNvSpPr>
          <p:nvPr/>
        </p:nvSpPr>
        <p:spPr bwMode="auto">
          <a:xfrm flipV="1">
            <a:off x="4156075" y="5705475"/>
            <a:ext cx="1588"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9" name="Line 12">
            <a:extLst>
              <a:ext uri="{FF2B5EF4-FFF2-40B4-BE49-F238E27FC236}">
                <a16:creationId xmlns:a16="http://schemas.microsoft.com/office/drawing/2014/main" id="{250BA73C-01D1-7009-CF77-AD192918A94B}"/>
              </a:ext>
            </a:extLst>
          </p:cNvPr>
          <p:cNvSpPr>
            <a:spLocks noChangeShapeType="1"/>
          </p:cNvSpPr>
          <p:nvPr/>
        </p:nvSpPr>
        <p:spPr bwMode="auto">
          <a:xfrm flipV="1">
            <a:off x="5018088" y="5705475"/>
            <a:ext cx="1587"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0" name="Line 13">
            <a:extLst>
              <a:ext uri="{FF2B5EF4-FFF2-40B4-BE49-F238E27FC236}">
                <a16:creationId xmlns:a16="http://schemas.microsoft.com/office/drawing/2014/main" id="{3B4F0F06-F72C-BC9A-103D-B8238B506353}"/>
              </a:ext>
            </a:extLst>
          </p:cNvPr>
          <p:cNvSpPr>
            <a:spLocks noChangeShapeType="1"/>
          </p:cNvSpPr>
          <p:nvPr/>
        </p:nvSpPr>
        <p:spPr bwMode="auto">
          <a:xfrm flipV="1">
            <a:off x="5889625" y="5705475"/>
            <a:ext cx="1588"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1" name="Line 14">
            <a:extLst>
              <a:ext uri="{FF2B5EF4-FFF2-40B4-BE49-F238E27FC236}">
                <a16:creationId xmlns:a16="http://schemas.microsoft.com/office/drawing/2014/main" id="{7D238AD7-F9BD-8177-6C17-E8292F9ADF8B}"/>
              </a:ext>
            </a:extLst>
          </p:cNvPr>
          <p:cNvSpPr>
            <a:spLocks noChangeShapeType="1"/>
          </p:cNvSpPr>
          <p:nvPr/>
        </p:nvSpPr>
        <p:spPr bwMode="auto">
          <a:xfrm flipV="1">
            <a:off x="6751638" y="5705475"/>
            <a:ext cx="1587"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2" name="Line 15">
            <a:extLst>
              <a:ext uri="{FF2B5EF4-FFF2-40B4-BE49-F238E27FC236}">
                <a16:creationId xmlns:a16="http://schemas.microsoft.com/office/drawing/2014/main" id="{E871CAE8-020E-EBAB-AE96-644C39BDBF52}"/>
              </a:ext>
            </a:extLst>
          </p:cNvPr>
          <p:cNvSpPr>
            <a:spLocks noChangeShapeType="1"/>
          </p:cNvSpPr>
          <p:nvPr/>
        </p:nvSpPr>
        <p:spPr bwMode="auto">
          <a:xfrm flipV="1">
            <a:off x="7613650" y="5705475"/>
            <a:ext cx="0" cy="96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43" name="Freeform 16">
            <a:extLst>
              <a:ext uri="{FF2B5EF4-FFF2-40B4-BE49-F238E27FC236}">
                <a16:creationId xmlns:a16="http://schemas.microsoft.com/office/drawing/2014/main" id="{FCC888A4-B50C-D9AC-9F4B-495554FB3839}"/>
              </a:ext>
            </a:extLst>
          </p:cNvPr>
          <p:cNvSpPr>
            <a:spLocks/>
          </p:cNvSpPr>
          <p:nvPr/>
        </p:nvSpPr>
        <p:spPr bwMode="auto">
          <a:xfrm>
            <a:off x="1582738" y="2643188"/>
            <a:ext cx="6069012" cy="2914650"/>
          </a:xfrm>
          <a:custGeom>
            <a:avLst/>
            <a:gdLst>
              <a:gd name="T0" fmla="*/ 0 w 725"/>
              <a:gd name="T1" fmla="*/ 2147483647 h 248"/>
              <a:gd name="T2" fmla="*/ 2147483647 w 725"/>
              <a:gd name="T3" fmla="*/ 2147483647 h 248"/>
              <a:gd name="T4" fmla="*/ 2147483647 w 725"/>
              <a:gd name="T5" fmla="*/ 2147483647 h 248"/>
              <a:gd name="T6" fmla="*/ 2147483647 w 725"/>
              <a:gd name="T7" fmla="*/ 2147483647 h 248"/>
              <a:gd name="T8" fmla="*/ 2147483647 w 725"/>
              <a:gd name="T9" fmla="*/ 2147483647 h 248"/>
              <a:gd name="T10" fmla="*/ 2147483647 w 725"/>
              <a:gd name="T11" fmla="*/ 2147483647 h 248"/>
              <a:gd name="T12" fmla="*/ 2147483647 w 725"/>
              <a:gd name="T13" fmla="*/ 2147483647 h 248"/>
              <a:gd name="T14" fmla="*/ 2147483647 w 725"/>
              <a:gd name="T15" fmla="*/ 0 h 248"/>
              <a:gd name="T16" fmla="*/ 0 60000 65536"/>
              <a:gd name="T17" fmla="*/ 0 60000 65536"/>
              <a:gd name="T18" fmla="*/ 0 60000 65536"/>
              <a:gd name="T19" fmla="*/ 0 60000 65536"/>
              <a:gd name="T20" fmla="*/ 0 60000 65536"/>
              <a:gd name="T21" fmla="*/ 0 60000 65536"/>
              <a:gd name="T22" fmla="*/ 0 60000 65536"/>
              <a:gd name="T23" fmla="*/ 0 60000 65536"/>
              <a:gd name="T24" fmla="*/ 0 w 725"/>
              <a:gd name="T25" fmla="*/ 0 h 248"/>
              <a:gd name="T26" fmla="*/ 725 w 725"/>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5" h="248">
                <a:moveTo>
                  <a:pt x="0" y="248"/>
                </a:moveTo>
                <a:lnTo>
                  <a:pt x="104" y="230"/>
                </a:lnTo>
                <a:lnTo>
                  <a:pt x="207" y="209"/>
                </a:lnTo>
                <a:lnTo>
                  <a:pt x="311" y="170"/>
                </a:lnTo>
                <a:lnTo>
                  <a:pt x="414" y="116"/>
                </a:lnTo>
                <a:lnTo>
                  <a:pt x="518" y="60"/>
                </a:lnTo>
                <a:lnTo>
                  <a:pt x="621" y="21"/>
                </a:lnTo>
                <a:lnTo>
                  <a:pt x="725" y="0"/>
                </a:lnTo>
              </a:path>
            </a:pathLst>
          </a:cu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3744" name="Rectangle 17">
            <a:extLst>
              <a:ext uri="{FF2B5EF4-FFF2-40B4-BE49-F238E27FC236}">
                <a16:creationId xmlns:a16="http://schemas.microsoft.com/office/drawing/2014/main" id="{2EA5256B-2F31-2AD4-B3E4-BFF216C3186B}"/>
              </a:ext>
            </a:extLst>
          </p:cNvPr>
          <p:cNvSpPr>
            <a:spLocks noChangeArrowheads="1"/>
          </p:cNvSpPr>
          <p:nvPr/>
        </p:nvSpPr>
        <p:spPr bwMode="auto">
          <a:xfrm>
            <a:off x="1112838" y="5559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45</a:t>
            </a:r>
          </a:p>
        </p:txBody>
      </p:sp>
      <p:sp>
        <p:nvSpPr>
          <p:cNvPr id="73745" name="Rectangle 18">
            <a:extLst>
              <a:ext uri="{FF2B5EF4-FFF2-40B4-BE49-F238E27FC236}">
                <a16:creationId xmlns:a16="http://schemas.microsoft.com/office/drawing/2014/main" id="{38789BF0-8831-927F-FCE4-BF8AA49E33B6}"/>
              </a:ext>
            </a:extLst>
          </p:cNvPr>
          <p:cNvSpPr>
            <a:spLocks noChangeArrowheads="1"/>
          </p:cNvSpPr>
          <p:nvPr/>
        </p:nvSpPr>
        <p:spPr bwMode="auto">
          <a:xfrm>
            <a:off x="1112838" y="45958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50</a:t>
            </a:r>
          </a:p>
        </p:txBody>
      </p:sp>
      <p:sp>
        <p:nvSpPr>
          <p:cNvPr id="73746" name="Rectangle 19">
            <a:extLst>
              <a:ext uri="{FF2B5EF4-FFF2-40B4-BE49-F238E27FC236}">
                <a16:creationId xmlns:a16="http://schemas.microsoft.com/office/drawing/2014/main" id="{52852A66-9333-0B6F-687B-4FCDA96A31C7}"/>
              </a:ext>
            </a:extLst>
          </p:cNvPr>
          <p:cNvSpPr>
            <a:spLocks noChangeArrowheads="1"/>
          </p:cNvSpPr>
          <p:nvPr/>
        </p:nvSpPr>
        <p:spPr bwMode="auto">
          <a:xfrm>
            <a:off x="1112838" y="366395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55</a:t>
            </a:r>
          </a:p>
        </p:txBody>
      </p:sp>
      <p:sp>
        <p:nvSpPr>
          <p:cNvPr id="73747" name="Rectangle 20">
            <a:extLst>
              <a:ext uri="{FF2B5EF4-FFF2-40B4-BE49-F238E27FC236}">
                <a16:creationId xmlns:a16="http://schemas.microsoft.com/office/drawing/2014/main" id="{648E276E-40ED-BA37-185E-93D4C642BADA}"/>
              </a:ext>
            </a:extLst>
          </p:cNvPr>
          <p:cNvSpPr>
            <a:spLocks noChangeArrowheads="1"/>
          </p:cNvSpPr>
          <p:nvPr/>
        </p:nvSpPr>
        <p:spPr bwMode="auto">
          <a:xfrm>
            <a:off x="1112838" y="2698750"/>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60</a:t>
            </a:r>
          </a:p>
        </p:txBody>
      </p:sp>
      <p:sp>
        <p:nvSpPr>
          <p:cNvPr id="73748" name="Rectangle 21">
            <a:extLst>
              <a:ext uri="{FF2B5EF4-FFF2-40B4-BE49-F238E27FC236}">
                <a16:creationId xmlns:a16="http://schemas.microsoft.com/office/drawing/2014/main" id="{4FA96F11-C8D3-DAA1-6B27-A8BAC3525CD4}"/>
              </a:ext>
            </a:extLst>
          </p:cNvPr>
          <p:cNvSpPr>
            <a:spLocks noChangeArrowheads="1"/>
          </p:cNvSpPr>
          <p:nvPr/>
        </p:nvSpPr>
        <p:spPr bwMode="auto">
          <a:xfrm>
            <a:off x="1112838" y="1738313"/>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65</a:t>
            </a:r>
          </a:p>
        </p:txBody>
      </p:sp>
      <p:sp>
        <p:nvSpPr>
          <p:cNvPr id="73749" name="Rectangle 22">
            <a:extLst>
              <a:ext uri="{FF2B5EF4-FFF2-40B4-BE49-F238E27FC236}">
                <a16:creationId xmlns:a16="http://schemas.microsoft.com/office/drawing/2014/main" id="{F072EA63-AD56-84F7-CD78-800682E60D1F}"/>
              </a:ext>
            </a:extLst>
          </p:cNvPr>
          <p:cNvSpPr>
            <a:spLocks noChangeArrowheads="1"/>
          </p:cNvSpPr>
          <p:nvPr/>
        </p:nvSpPr>
        <p:spPr bwMode="auto">
          <a:xfrm>
            <a:off x="1500188" y="58134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7</a:t>
            </a:r>
          </a:p>
        </p:txBody>
      </p:sp>
      <p:sp>
        <p:nvSpPr>
          <p:cNvPr id="73750" name="Rectangle 23">
            <a:extLst>
              <a:ext uri="{FF2B5EF4-FFF2-40B4-BE49-F238E27FC236}">
                <a16:creationId xmlns:a16="http://schemas.microsoft.com/office/drawing/2014/main" id="{CFE9ACEA-C766-5E9A-DAA5-A971E70970E6}"/>
              </a:ext>
            </a:extLst>
          </p:cNvPr>
          <p:cNvSpPr>
            <a:spLocks noChangeArrowheads="1"/>
          </p:cNvSpPr>
          <p:nvPr/>
        </p:nvSpPr>
        <p:spPr bwMode="auto">
          <a:xfrm>
            <a:off x="2362200" y="58134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8</a:t>
            </a:r>
          </a:p>
        </p:txBody>
      </p:sp>
      <p:sp>
        <p:nvSpPr>
          <p:cNvPr id="73751" name="Rectangle 24">
            <a:extLst>
              <a:ext uri="{FF2B5EF4-FFF2-40B4-BE49-F238E27FC236}">
                <a16:creationId xmlns:a16="http://schemas.microsoft.com/office/drawing/2014/main" id="{A76BF89A-4834-2345-AA78-54F41A69297D}"/>
              </a:ext>
            </a:extLst>
          </p:cNvPr>
          <p:cNvSpPr>
            <a:spLocks noChangeArrowheads="1"/>
          </p:cNvSpPr>
          <p:nvPr/>
        </p:nvSpPr>
        <p:spPr bwMode="auto">
          <a:xfrm>
            <a:off x="3225800" y="581342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9</a:t>
            </a:r>
          </a:p>
        </p:txBody>
      </p:sp>
      <p:sp>
        <p:nvSpPr>
          <p:cNvPr id="73752" name="Rectangle 25">
            <a:extLst>
              <a:ext uri="{FF2B5EF4-FFF2-40B4-BE49-F238E27FC236}">
                <a16:creationId xmlns:a16="http://schemas.microsoft.com/office/drawing/2014/main" id="{64D019B9-EAD3-133B-218F-407F46C0BB0A}"/>
              </a:ext>
            </a:extLst>
          </p:cNvPr>
          <p:cNvSpPr>
            <a:spLocks noChangeArrowheads="1"/>
          </p:cNvSpPr>
          <p:nvPr/>
        </p:nvSpPr>
        <p:spPr bwMode="auto">
          <a:xfrm>
            <a:off x="4032250"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10</a:t>
            </a:r>
          </a:p>
        </p:txBody>
      </p:sp>
      <p:sp>
        <p:nvSpPr>
          <p:cNvPr id="73753" name="Rectangle 26">
            <a:extLst>
              <a:ext uri="{FF2B5EF4-FFF2-40B4-BE49-F238E27FC236}">
                <a16:creationId xmlns:a16="http://schemas.microsoft.com/office/drawing/2014/main" id="{21BC1E12-5263-5D45-D32A-DDC236DA8F69}"/>
              </a:ext>
            </a:extLst>
          </p:cNvPr>
          <p:cNvSpPr>
            <a:spLocks noChangeArrowheads="1"/>
          </p:cNvSpPr>
          <p:nvPr/>
        </p:nvSpPr>
        <p:spPr bwMode="auto">
          <a:xfrm>
            <a:off x="4895850"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11</a:t>
            </a:r>
          </a:p>
        </p:txBody>
      </p:sp>
      <p:sp>
        <p:nvSpPr>
          <p:cNvPr id="73754" name="Rectangle 27">
            <a:extLst>
              <a:ext uri="{FF2B5EF4-FFF2-40B4-BE49-F238E27FC236}">
                <a16:creationId xmlns:a16="http://schemas.microsoft.com/office/drawing/2014/main" id="{D1E9A577-06F8-B3B7-4A01-F190A5836B45}"/>
              </a:ext>
            </a:extLst>
          </p:cNvPr>
          <p:cNvSpPr>
            <a:spLocks noChangeArrowheads="1"/>
          </p:cNvSpPr>
          <p:nvPr/>
        </p:nvSpPr>
        <p:spPr bwMode="auto">
          <a:xfrm>
            <a:off x="5764213"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12</a:t>
            </a:r>
          </a:p>
        </p:txBody>
      </p:sp>
      <p:sp>
        <p:nvSpPr>
          <p:cNvPr id="73755" name="Rectangle 28">
            <a:extLst>
              <a:ext uri="{FF2B5EF4-FFF2-40B4-BE49-F238E27FC236}">
                <a16:creationId xmlns:a16="http://schemas.microsoft.com/office/drawing/2014/main" id="{F4B02119-17B2-449B-1B53-D98F0A8F3DBB}"/>
              </a:ext>
            </a:extLst>
          </p:cNvPr>
          <p:cNvSpPr>
            <a:spLocks noChangeArrowheads="1"/>
          </p:cNvSpPr>
          <p:nvPr/>
        </p:nvSpPr>
        <p:spPr bwMode="auto">
          <a:xfrm>
            <a:off x="6629400"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13</a:t>
            </a:r>
          </a:p>
        </p:txBody>
      </p:sp>
      <p:sp>
        <p:nvSpPr>
          <p:cNvPr id="73756" name="Rectangle 29">
            <a:extLst>
              <a:ext uri="{FF2B5EF4-FFF2-40B4-BE49-F238E27FC236}">
                <a16:creationId xmlns:a16="http://schemas.microsoft.com/office/drawing/2014/main" id="{5508645A-54CB-7FFC-9CB7-C8100C2BF637}"/>
              </a:ext>
            </a:extLst>
          </p:cNvPr>
          <p:cNvSpPr>
            <a:spLocks noChangeArrowheads="1"/>
          </p:cNvSpPr>
          <p:nvPr/>
        </p:nvSpPr>
        <p:spPr bwMode="auto">
          <a:xfrm>
            <a:off x="7496175" y="5813425"/>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fr-FR" sz="1800" b="1"/>
              <a:t>14</a:t>
            </a:r>
          </a:p>
        </p:txBody>
      </p:sp>
      <p:sp>
        <p:nvSpPr>
          <p:cNvPr id="73757" name="Text Box 30">
            <a:extLst>
              <a:ext uri="{FF2B5EF4-FFF2-40B4-BE49-F238E27FC236}">
                <a16:creationId xmlns:a16="http://schemas.microsoft.com/office/drawing/2014/main" id="{B53C9F5F-C792-77F4-ABE4-67CBB131B9AF}"/>
              </a:ext>
            </a:extLst>
          </p:cNvPr>
          <p:cNvSpPr txBox="1">
            <a:spLocks noChangeArrowheads="1"/>
          </p:cNvSpPr>
          <p:nvPr/>
        </p:nvSpPr>
        <p:spPr bwMode="auto">
          <a:xfrm>
            <a:off x="5549900" y="6427788"/>
            <a:ext cx="352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buClr>
                <a:schemeClr val="tx2"/>
              </a:buClr>
            </a:pPr>
            <a:r>
              <a:rPr lang="en-GB" altLang="fr-FR" sz="1400" b="1"/>
              <a:t>Crawford et al. </a:t>
            </a:r>
            <a:r>
              <a:rPr lang="en-GB" altLang="fr-FR" sz="1400" b="1" i="1"/>
              <a:t>Cancer</a:t>
            </a:r>
            <a:r>
              <a:rPr lang="en-GB" altLang="fr-FR" sz="1400" b="1"/>
              <a:t> 2002; 95: 888</a:t>
            </a:r>
            <a:r>
              <a:rPr lang="en-US" altLang="fr-FR" sz="1400" b="1"/>
              <a:t>–</a:t>
            </a:r>
            <a:r>
              <a:rPr lang="en-GB" altLang="fr-FR" sz="1400" b="1"/>
              <a:t>95</a:t>
            </a:r>
          </a:p>
        </p:txBody>
      </p:sp>
      <p:sp>
        <p:nvSpPr>
          <p:cNvPr id="73758" name="Line 31">
            <a:extLst>
              <a:ext uri="{FF2B5EF4-FFF2-40B4-BE49-F238E27FC236}">
                <a16:creationId xmlns:a16="http://schemas.microsoft.com/office/drawing/2014/main" id="{4AFCB41F-4BF5-DCF4-FC3C-05E56E86B91D}"/>
              </a:ext>
            </a:extLst>
          </p:cNvPr>
          <p:cNvSpPr>
            <a:spLocks noChangeShapeType="1"/>
          </p:cNvSpPr>
          <p:nvPr/>
        </p:nvSpPr>
        <p:spPr bwMode="auto">
          <a:xfrm>
            <a:off x="1457325" y="3792538"/>
            <a:ext cx="1000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59" name="Line 32">
            <a:extLst>
              <a:ext uri="{FF2B5EF4-FFF2-40B4-BE49-F238E27FC236}">
                <a16:creationId xmlns:a16="http://schemas.microsoft.com/office/drawing/2014/main" id="{B0796474-732D-AD1D-AE62-27BDFD206249}"/>
              </a:ext>
            </a:extLst>
          </p:cNvPr>
          <p:cNvSpPr>
            <a:spLocks noChangeShapeType="1"/>
          </p:cNvSpPr>
          <p:nvPr/>
        </p:nvSpPr>
        <p:spPr bwMode="auto">
          <a:xfrm>
            <a:off x="1465263" y="1870075"/>
            <a:ext cx="1000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60" name="Line 33">
            <a:extLst>
              <a:ext uri="{FF2B5EF4-FFF2-40B4-BE49-F238E27FC236}">
                <a16:creationId xmlns:a16="http://schemas.microsoft.com/office/drawing/2014/main" id="{8F225CE1-E7A4-E065-752C-4D535F7BCAB8}"/>
              </a:ext>
            </a:extLst>
          </p:cNvPr>
          <p:cNvSpPr>
            <a:spLocks noChangeShapeType="1"/>
          </p:cNvSpPr>
          <p:nvPr/>
        </p:nvSpPr>
        <p:spPr bwMode="auto">
          <a:xfrm>
            <a:off x="1463675" y="2832100"/>
            <a:ext cx="1000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61" name="Line 34">
            <a:extLst>
              <a:ext uri="{FF2B5EF4-FFF2-40B4-BE49-F238E27FC236}">
                <a16:creationId xmlns:a16="http://schemas.microsoft.com/office/drawing/2014/main" id="{B68FCA91-02CB-6361-0537-D9816228582F}"/>
              </a:ext>
            </a:extLst>
          </p:cNvPr>
          <p:cNvSpPr>
            <a:spLocks noChangeShapeType="1"/>
          </p:cNvSpPr>
          <p:nvPr/>
        </p:nvSpPr>
        <p:spPr bwMode="auto">
          <a:xfrm>
            <a:off x="1457325" y="4743450"/>
            <a:ext cx="1000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3762" name="Line 35">
            <a:extLst>
              <a:ext uri="{FF2B5EF4-FFF2-40B4-BE49-F238E27FC236}">
                <a16:creationId xmlns:a16="http://schemas.microsoft.com/office/drawing/2014/main" id="{12D46734-B3B5-D8E4-5BDC-AB8817164D83}"/>
              </a:ext>
            </a:extLst>
          </p:cNvPr>
          <p:cNvSpPr>
            <a:spLocks noChangeShapeType="1"/>
          </p:cNvSpPr>
          <p:nvPr/>
        </p:nvSpPr>
        <p:spPr bwMode="auto">
          <a:xfrm>
            <a:off x="1452563" y="5705475"/>
            <a:ext cx="1000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5">
            <a:extLst>
              <a:ext uri="{FF2B5EF4-FFF2-40B4-BE49-F238E27FC236}">
                <a16:creationId xmlns:a16="http://schemas.microsoft.com/office/drawing/2014/main" id="{97054376-9855-5F4E-E6EF-B75257667292}"/>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75778" name="Rectangle 6">
            <a:extLst>
              <a:ext uri="{FF2B5EF4-FFF2-40B4-BE49-F238E27FC236}">
                <a16:creationId xmlns:a16="http://schemas.microsoft.com/office/drawing/2014/main" id="{3B229E2E-426C-5309-E19F-63F07644CC0D}"/>
              </a:ext>
            </a:extLst>
          </p:cNvPr>
          <p:cNvSpPr>
            <a:spLocks noGrp="1" noChangeArrowheads="1"/>
          </p:cNvSpPr>
          <p:nvPr>
            <p:ph type="body" idx="1"/>
          </p:nvPr>
        </p:nvSpPr>
        <p:spPr/>
        <p:txBody>
          <a:bodyPr/>
          <a:lstStyle/>
          <a:p>
            <a:pPr eaLnBrk="1" hangingPunct="1">
              <a:lnSpc>
                <a:spcPct val="90000"/>
              </a:lnSpc>
            </a:pPr>
            <a:r>
              <a:rPr lang="fr-FR" altLang="fr-FR" sz="2800"/>
              <a:t>Première ligne</a:t>
            </a:r>
          </a:p>
          <a:p>
            <a:pPr lvl="1" eaLnBrk="1" hangingPunct="1">
              <a:lnSpc>
                <a:spcPct val="90000"/>
              </a:lnSpc>
            </a:pPr>
            <a:r>
              <a:rPr lang="fr-FR" altLang="fr-FR" sz="2400"/>
              <a:t>Erythropoiétine (Néorecormon, Eprex, Aranesp)  </a:t>
            </a:r>
            <a:r>
              <a:rPr lang="fr-FR" altLang="fr-FR" sz="2400">
                <a:solidFill>
                  <a:srgbClr val="FFFF00"/>
                </a:solidFill>
              </a:rPr>
              <a:t>non del 5q</a:t>
            </a:r>
          </a:p>
          <a:p>
            <a:pPr eaLnBrk="1" hangingPunct="1">
              <a:lnSpc>
                <a:spcPct val="90000"/>
              </a:lnSpc>
            </a:pPr>
            <a:endParaRPr lang="fr-FR" altLang="fr-FR" sz="2800"/>
          </a:p>
          <a:p>
            <a:pPr eaLnBrk="1" hangingPunct="1">
              <a:lnSpc>
                <a:spcPct val="90000"/>
              </a:lnSpc>
            </a:pPr>
            <a:r>
              <a:rPr lang="fr-FR" altLang="fr-FR" sz="2800"/>
              <a:t>Traitements de 2ème ligne</a:t>
            </a:r>
          </a:p>
          <a:p>
            <a:pPr lvl="1" eaLnBrk="1" hangingPunct="1">
              <a:lnSpc>
                <a:spcPct val="90000"/>
              </a:lnSpc>
            </a:pPr>
            <a:r>
              <a:rPr lang="fr-FR" altLang="fr-FR" sz="2400"/>
              <a:t>Lenalidomide (Revlimid)</a:t>
            </a:r>
            <a:r>
              <a:rPr lang="fr-FR" altLang="fr-FR" sz="2400">
                <a:solidFill>
                  <a:srgbClr val="FFFF00"/>
                </a:solidFill>
              </a:rPr>
              <a:t> del 5q</a:t>
            </a:r>
          </a:p>
          <a:p>
            <a:pPr lvl="1" eaLnBrk="1" hangingPunct="1">
              <a:lnSpc>
                <a:spcPct val="90000"/>
              </a:lnSpc>
            </a:pPr>
            <a:r>
              <a:rPr lang="fr-FR" altLang="fr-FR" sz="2400"/>
              <a:t>agents hypométhylants</a:t>
            </a:r>
          </a:p>
          <a:p>
            <a:pPr lvl="1" eaLnBrk="1" hangingPunct="1">
              <a:lnSpc>
                <a:spcPct val="90000"/>
              </a:lnSpc>
            </a:pPr>
            <a:r>
              <a:rPr lang="fr-FR" altLang="fr-FR" sz="2400"/>
              <a:t>Sérum anti lymphocytaire</a:t>
            </a:r>
          </a:p>
          <a:p>
            <a:pPr lvl="1" eaLnBrk="1" hangingPunct="1">
              <a:lnSpc>
                <a:spcPct val="90000"/>
              </a:lnSpc>
            </a:pPr>
            <a:r>
              <a:rPr lang="fr-FR" altLang="fr-FR" sz="2400"/>
              <a:t>Nouveaux traitements (essais cliniques)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5">
            <a:extLst>
              <a:ext uri="{FF2B5EF4-FFF2-40B4-BE49-F238E27FC236}">
                <a16:creationId xmlns:a16="http://schemas.microsoft.com/office/drawing/2014/main" id="{9EEA0FAB-DE25-60AE-12A9-37C19EC7580A}"/>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77826" name="Rectangle 6">
            <a:extLst>
              <a:ext uri="{FF2B5EF4-FFF2-40B4-BE49-F238E27FC236}">
                <a16:creationId xmlns:a16="http://schemas.microsoft.com/office/drawing/2014/main" id="{5737F232-800F-E25B-878C-D942A36ECBD0}"/>
              </a:ext>
            </a:extLst>
          </p:cNvPr>
          <p:cNvSpPr>
            <a:spLocks noGrp="1" noChangeArrowheads="1"/>
          </p:cNvSpPr>
          <p:nvPr>
            <p:ph type="body" idx="1"/>
          </p:nvPr>
        </p:nvSpPr>
        <p:spPr/>
        <p:txBody>
          <a:bodyPr/>
          <a:lstStyle/>
          <a:p>
            <a:pPr eaLnBrk="1" hangingPunct="1">
              <a:lnSpc>
                <a:spcPct val="90000"/>
              </a:lnSpc>
            </a:pPr>
            <a:r>
              <a:rPr lang="fr-FR" altLang="fr-FR" sz="2800">
                <a:solidFill>
                  <a:schemeClr val="folHlink"/>
                </a:solidFill>
              </a:rPr>
              <a:t>Première ligne</a:t>
            </a:r>
          </a:p>
          <a:p>
            <a:pPr lvl="1" eaLnBrk="1" hangingPunct="1">
              <a:lnSpc>
                <a:spcPct val="90000"/>
              </a:lnSpc>
            </a:pPr>
            <a:r>
              <a:rPr lang="fr-FR" altLang="fr-FR" sz="2400">
                <a:solidFill>
                  <a:srgbClr val="FFFF00"/>
                </a:solidFill>
              </a:rPr>
              <a:t>Erythropoiétine (Néorecormon, Eprex, Aranesp)</a:t>
            </a:r>
            <a:r>
              <a:rPr lang="fr-FR" altLang="fr-FR" sz="2400"/>
              <a:t> </a:t>
            </a:r>
          </a:p>
          <a:p>
            <a:pPr lvl="1" eaLnBrk="1" hangingPunct="1">
              <a:lnSpc>
                <a:spcPct val="90000"/>
              </a:lnSpc>
            </a:pPr>
            <a:endParaRPr lang="fr-FR" altLang="fr-FR" sz="2400"/>
          </a:p>
          <a:p>
            <a:pPr eaLnBrk="1" hangingPunct="1">
              <a:lnSpc>
                <a:spcPct val="90000"/>
              </a:lnSpc>
            </a:pPr>
            <a:endParaRPr lang="fr-FR" altLang="fr-FR" sz="2800">
              <a:solidFill>
                <a:schemeClr val="folHlink"/>
              </a:solidFill>
            </a:endParaRPr>
          </a:p>
          <a:p>
            <a:pPr eaLnBrk="1" hangingPunct="1">
              <a:lnSpc>
                <a:spcPct val="90000"/>
              </a:lnSpc>
            </a:pPr>
            <a:r>
              <a:rPr lang="fr-FR" altLang="fr-FR" sz="2800">
                <a:solidFill>
                  <a:srgbClr val="FFFFFF"/>
                </a:solidFill>
              </a:rPr>
              <a:t>Traitements de 2ème ligne</a:t>
            </a:r>
          </a:p>
          <a:p>
            <a:pPr lvl="1" eaLnBrk="1" hangingPunct="1">
              <a:lnSpc>
                <a:spcPct val="90000"/>
              </a:lnSpc>
            </a:pPr>
            <a:r>
              <a:rPr lang="fr-FR" altLang="fr-FR" sz="2400"/>
              <a:t>Lenalidomide (Revlimid)</a:t>
            </a:r>
          </a:p>
          <a:p>
            <a:pPr lvl="1" eaLnBrk="1" hangingPunct="1">
              <a:lnSpc>
                <a:spcPct val="90000"/>
              </a:lnSpc>
            </a:pPr>
            <a:r>
              <a:rPr lang="fr-FR" altLang="fr-FR" sz="2400"/>
              <a:t>agents hypométhylants</a:t>
            </a:r>
          </a:p>
          <a:p>
            <a:pPr lvl="1" eaLnBrk="1" hangingPunct="1">
              <a:lnSpc>
                <a:spcPct val="90000"/>
              </a:lnSpc>
            </a:pPr>
            <a:r>
              <a:rPr lang="fr-FR" altLang="fr-FR" sz="2400"/>
              <a:t>Sérum anti lymphocytaire</a:t>
            </a:r>
          </a:p>
          <a:p>
            <a:pPr lvl="1" eaLnBrk="1" hangingPunct="1">
              <a:lnSpc>
                <a:spcPct val="90000"/>
              </a:lnSpc>
            </a:pPr>
            <a:r>
              <a:rPr lang="fr-FR" altLang="fr-FR" sz="2400"/>
              <a:t>Nouveaux traitements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
            <a:extLst>
              <a:ext uri="{FF2B5EF4-FFF2-40B4-BE49-F238E27FC236}">
                <a16:creationId xmlns:a16="http://schemas.microsoft.com/office/drawing/2014/main" id="{2FFF8EE1-8528-D4DA-8857-6F56541CE076}"/>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84994" name="Rectangle 6">
            <a:extLst>
              <a:ext uri="{FF2B5EF4-FFF2-40B4-BE49-F238E27FC236}">
                <a16:creationId xmlns:a16="http://schemas.microsoft.com/office/drawing/2014/main" id="{F05CD278-FA27-13D0-A0B8-008DF0357947}"/>
              </a:ext>
            </a:extLst>
          </p:cNvPr>
          <p:cNvSpPr>
            <a:spLocks noGrp="1" noChangeArrowheads="1"/>
          </p:cNvSpPr>
          <p:nvPr>
            <p:ph type="body" idx="1"/>
          </p:nvPr>
        </p:nvSpPr>
        <p:spPr/>
        <p:txBody>
          <a:bodyPr/>
          <a:lstStyle/>
          <a:p>
            <a:pPr eaLnBrk="1" hangingPunct="1">
              <a:lnSpc>
                <a:spcPct val="90000"/>
              </a:lnSpc>
            </a:pPr>
            <a:r>
              <a:rPr lang="fr-FR" altLang="fr-FR" sz="2800">
                <a:solidFill>
                  <a:srgbClr val="FFFFFF"/>
                </a:solidFill>
              </a:rPr>
              <a:t>Première ligne</a:t>
            </a:r>
          </a:p>
          <a:p>
            <a:pPr lvl="1" eaLnBrk="1" hangingPunct="1">
              <a:lnSpc>
                <a:spcPct val="90000"/>
              </a:lnSpc>
            </a:pPr>
            <a:r>
              <a:rPr lang="fr-FR" altLang="fr-FR" sz="2400">
                <a:solidFill>
                  <a:srgbClr val="FFFFFF"/>
                </a:solidFill>
              </a:rPr>
              <a:t>Erythropoiétine (Néorecormon, Eprex, Aranesp)</a:t>
            </a:r>
          </a:p>
          <a:p>
            <a:pPr lvl="1" eaLnBrk="1" hangingPunct="1">
              <a:lnSpc>
                <a:spcPct val="90000"/>
              </a:lnSpc>
              <a:buFontTx/>
              <a:buNone/>
            </a:pPr>
            <a:r>
              <a:rPr lang="fr-FR" altLang="fr-FR" sz="2400">
                <a:solidFill>
                  <a:srgbClr val="FFFFFF"/>
                </a:solidFill>
              </a:rPr>
              <a:t> </a:t>
            </a:r>
          </a:p>
          <a:p>
            <a:pPr eaLnBrk="1" hangingPunct="1">
              <a:lnSpc>
                <a:spcPct val="90000"/>
              </a:lnSpc>
            </a:pPr>
            <a:endParaRPr lang="fr-FR" altLang="fr-FR" sz="2800">
              <a:solidFill>
                <a:srgbClr val="FFFFFF"/>
              </a:solidFill>
            </a:endParaRPr>
          </a:p>
          <a:p>
            <a:pPr eaLnBrk="1" hangingPunct="1">
              <a:lnSpc>
                <a:spcPct val="90000"/>
              </a:lnSpc>
            </a:pPr>
            <a:r>
              <a:rPr lang="fr-FR" altLang="fr-FR" sz="2800">
                <a:solidFill>
                  <a:srgbClr val="FFFFFF"/>
                </a:solidFill>
              </a:rPr>
              <a:t>Traitements de 2ème ligne</a:t>
            </a:r>
          </a:p>
          <a:p>
            <a:pPr lvl="1" eaLnBrk="1" hangingPunct="1">
              <a:lnSpc>
                <a:spcPct val="90000"/>
              </a:lnSpc>
            </a:pPr>
            <a:r>
              <a:rPr lang="fr-FR" altLang="fr-FR" sz="2400">
                <a:solidFill>
                  <a:srgbClr val="FFFF00"/>
                </a:solidFill>
              </a:rPr>
              <a:t>Lenalidomide (Revlimid)</a:t>
            </a:r>
          </a:p>
          <a:p>
            <a:pPr lvl="1" eaLnBrk="1" hangingPunct="1">
              <a:lnSpc>
                <a:spcPct val="90000"/>
              </a:lnSpc>
            </a:pPr>
            <a:r>
              <a:rPr lang="fr-FR" altLang="fr-FR" sz="2400"/>
              <a:t>agents hypométhylants</a:t>
            </a:r>
          </a:p>
          <a:p>
            <a:pPr lvl="1" eaLnBrk="1" hangingPunct="1">
              <a:lnSpc>
                <a:spcPct val="90000"/>
              </a:lnSpc>
            </a:pPr>
            <a:r>
              <a:rPr lang="fr-FR" altLang="fr-FR" sz="2400"/>
              <a:t>Sérum anti lymphocytaire</a:t>
            </a:r>
          </a:p>
          <a:p>
            <a:pPr lvl="1" eaLnBrk="1" hangingPunct="1">
              <a:lnSpc>
                <a:spcPct val="90000"/>
              </a:lnSpc>
            </a:pPr>
            <a:r>
              <a:rPr lang="fr-FR" altLang="fr-FR" sz="2400"/>
              <a:t>Nouveaux traitements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5">
            <a:extLst>
              <a:ext uri="{FF2B5EF4-FFF2-40B4-BE49-F238E27FC236}">
                <a16:creationId xmlns:a16="http://schemas.microsoft.com/office/drawing/2014/main" id="{8A048793-1D71-C32B-E1ED-972D95210A95}"/>
              </a:ext>
            </a:extLst>
          </p:cNvPr>
          <p:cNvSpPr>
            <a:spLocks noGrp="1" noChangeArrowheads="1"/>
          </p:cNvSpPr>
          <p:nvPr>
            <p:ph type="title"/>
          </p:nvPr>
        </p:nvSpPr>
        <p:spPr/>
        <p:txBody>
          <a:bodyPr/>
          <a:lstStyle/>
          <a:p>
            <a:pPr eaLnBrk="1" hangingPunct="1"/>
            <a:r>
              <a:rPr lang="fr-FR" altLang="fr-FR"/>
              <a:t>Traitement de l</a:t>
            </a:r>
            <a:r>
              <a:rPr lang="ja-JP" altLang="fr-FR"/>
              <a:t>’</a:t>
            </a:r>
            <a:r>
              <a:rPr lang="fr-FR" altLang="ja-JP"/>
              <a:t>anémie des SMD</a:t>
            </a:r>
            <a:endParaRPr lang="fr-FR" altLang="fr-FR"/>
          </a:p>
        </p:txBody>
      </p:sp>
      <p:sp>
        <p:nvSpPr>
          <p:cNvPr id="93186" name="Rectangle 6">
            <a:extLst>
              <a:ext uri="{FF2B5EF4-FFF2-40B4-BE49-F238E27FC236}">
                <a16:creationId xmlns:a16="http://schemas.microsoft.com/office/drawing/2014/main" id="{A866B09E-C5EF-EEC9-C69A-D03021FC2CB3}"/>
              </a:ext>
            </a:extLst>
          </p:cNvPr>
          <p:cNvSpPr>
            <a:spLocks noGrp="1" noChangeArrowheads="1"/>
          </p:cNvSpPr>
          <p:nvPr>
            <p:ph type="body" idx="1"/>
          </p:nvPr>
        </p:nvSpPr>
        <p:spPr/>
        <p:txBody>
          <a:bodyPr/>
          <a:lstStyle/>
          <a:p>
            <a:pPr eaLnBrk="1" hangingPunct="1">
              <a:lnSpc>
                <a:spcPct val="90000"/>
              </a:lnSpc>
            </a:pPr>
            <a:r>
              <a:rPr lang="fr-FR" altLang="fr-FR" sz="2800"/>
              <a:t>Première ligne</a:t>
            </a:r>
          </a:p>
          <a:p>
            <a:pPr lvl="1" eaLnBrk="1" hangingPunct="1">
              <a:lnSpc>
                <a:spcPct val="90000"/>
              </a:lnSpc>
            </a:pPr>
            <a:r>
              <a:rPr lang="fr-FR" altLang="fr-FR" sz="2400"/>
              <a:t>Erythropoiétine (Néorecormon, Eprex, Aranesp) </a:t>
            </a:r>
          </a:p>
          <a:p>
            <a:pPr eaLnBrk="1" hangingPunct="1">
              <a:lnSpc>
                <a:spcPct val="90000"/>
              </a:lnSpc>
            </a:pPr>
            <a:endParaRPr lang="fr-FR" altLang="fr-FR" sz="2800"/>
          </a:p>
          <a:p>
            <a:pPr eaLnBrk="1" hangingPunct="1">
              <a:lnSpc>
                <a:spcPct val="90000"/>
              </a:lnSpc>
            </a:pPr>
            <a:r>
              <a:rPr lang="fr-FR" altLang="fr-FR" sz="2800"/>
              <a:t>Traitements de 2ème ligne</a:t>
            </a:r>
          </a:p>
          <a:p>
            <a:pPr lvl="1" eaLnBrk="1" hangingPunct="1">
              <a:lnSpc>
                <a:spcPct val="90000"/>
              </a:lnSpc>
            </a:pPr>
            <a:r>
              <a:rPr lang="fr-FR" altLang="fr-FR" sz="2400"/>
              <a:t>Lenalidomide (Revlimid)</a:t>
            </a:r>
          </a:p>
          <a:p>
            <a:pPr lvl="1" eaLnBrk="1" hangingPunct="1">
              <a:lnSpc>
                <a:spcPct val="90000"/>
              </a:lnSpc>
            </a:pPr>
            <a:r>
              <a:rPr lang="fr-FR" altLang="fr-FR" sz="2400">
                <a:solidFill>
                  <a:srgbClr val="FFFF00"/>
                </a:solidFill>
              </a:rPr>
              <a:t>agents hypométhylants</a:t>
            </a:r>
          </a:p>
          <a:p>
            <a:pPr lvl="1" eaLnBrk="1" hangingPunct="1">
              <a:lnSpc>
                <a:spcPct val="90000"/>
              </a:lnSpc>
            </a:pPr>
            <a:r>
              <a:rPr lang="fr-FR" altLang="fr-FR" sz="2400">
                <a:solidFill>
                  <a:srgbClr val="FFFF00"/>
                </a:solidFill>
              </a:rPr>
              <a:t>Sérum anti lymphocytaire</a:t>
            </a:r>
          </a:p>
          <a:p>
            <a:pPr lvl="1" eaLnBrk="1" hangingPunct="1">
              <a:lnSpc>
                <a:spcPct val="90000"/>
              </a:lnSpc>
            </a:pPr>
            <a:r>
              <a:rPr lang="fr-FR" altLang="fr-FR" sz="2400">
                <a:solidFill>
                  <a:srgbClr val="FFFFFF"/>
                </a:solidFill>
              </a:rPr>
              <a:t>Autres traitements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re 3">
            <a:extLst>
              <a:ext uri="{FF2B5EF4-FFF2-40B4-BE49-F238E27FC236}">
                <a16:creationId xmlns:a16="http://schemas.microsoft.com/office/drawing/2014/main" id="{0AECBBB9-7B6B-AF79-686C-8776BFED299D}"/>
              </a:ext>
            </a:extLst>
          </p:cNvPr>
          <p:cNvSpPr>
            <a:spLocks noGrp="1"/>
          </p:cNvSpPr>
          <p:nvPr>
            <p:ph type="title"/>
          </p:nvPr>
        </p:nvSpPr>
        <p:spPr/>
        <p:txBody>
          <a:bodyPr/>
          <a:lstStyle/>
          <a:p>
            <a:r>
              <a:rPr lang="fr-FR" altLang="fr-FR"/>
              <a:t>Traitements de deuxième ligne de l’anémie (GFM)</a:t>
            </a:r>
          </a:p>
        </p:txBody>
      </p:sp>
      <p:sp>
        <p:nvSpPr>
          <p:cNvPr id="104450" name="Espace réservé du contenu 4">
            <a:extLst>
              <a:ext uri="{FF2B5EF4-FFF2-40B4-BE49-F238E27FC236}">
                <a16:creationId xmlns:a16="http://schemas.microsoft.com/office/drawing/2014/main" id="{D52DD5A9-A403-46BD-78D4-A5B10A7A932F}"/>
              </a:ext>
            </a:extLst>
          </p:cNvPr>
          <p:cNvSpPr>
            <a:spLocks noGrp="1"/>
          </p:cNvSpPr>
          <p:nvPr>
            <p:ph idx="1"/>
          </p:nvPr>
        </p:nvSpPr>
        <p:spPr>
          <a:xfrm>
            <a:off x="684213" y="2492375"/>
            <a:ext cx="7772400" cy="4114800"/>
          </a:xfrm>
        </p:spPr>
        <p:txBody>
          <a:bodyPr/>
          <a:lstStyle/>
          <a:p>
            <a:r>
              <a:rPr lang="fr-FR" altLang="fr-FR" dirty="0" err="1">
                <a:solidFill>
                  <a:srgbClr val="FFFF00"/>
                </a:solidFill>
              </a:rPr>
              <a:t>Revlimid</a:t>
            </a:r>
            <a:r>
              <a:rPr lang="fr-FR" altLang="fr-FR" dirty="0">
                <a:solidFill>
                  <a:srgbClr val="FFFF00"/>
                </a:solidFill>
              </a:rPr>
              <a:t> + EPO </a:t>
            </a:r>
            <a:r>
              <a:rPr lang="fr-FR" altLang="fr-FR" sz="2000" dirty="0"/>
              <a:t>contre </a:t>
            </a:r>
            <a:r>
              <a:rPr lang="fr-FR" altLang="fr-FR" sz="2000" dirty="0" err="1"/>
              <a:t>Revlimid</a:t>
            </a:r>
            <a:r>
              <a:rPr lang="fr-FR" altLang="fr-FR" sz="2000" dirty="0"/>
              <a:t> seul (40 contre 25% de réponses) (A Toma)</a:t>
            </a:r>
          </a:p>
          <a:p>
            <a:r>
              <a:rPr lang="fr-FR" altLang="fr-FR" dirty="0" err="1">
                <a:solidFill>
                  <a:srgbClr val="FFFF00"/>
                </a:solidFill>
              </a:rPr>
              <a:t>Vidaza</a:t>
            </a:r>
            <a:r>
              <a:rPr lang="fr-FR" altLang="fr-FR" dirty="0"/>
              <a:t> : </a:t>
            </a:r>
            <a:r>
              <a:rPr lang="fr-FR" altLang="fr-FR" sz="2000" dirty="0"/>
              <a:t>20% de réponse (S </a:t>
            </a:r>
            <a:r>
              <a:rPr lang="fr-FR" altLang="fr-FR" sz="2000" dirty="0" err="1"/>
              <a:t>Thépot</a:t>
            </a:r>
            <a:r>
              <a:rPr lang="fr-FR" altLang="fr-FR" sz="2000" dirty="0"/>
              <a:t>)</a:t>
            </a:r>
          </a:p>
          <a:p>
            <a:r>
              <a:rPr lang="fr-FR" altLang="fr-FR" dirty="0" err="1">
                <a:solidFill>
                  <a:srgbClr val="FFFF00"/>
                </a:solidFill>
              </a:rPr>
              <a:t>Luspatercept</a:t>
            </a:r>
            <a:r>
              <a:rPr lang="fr-FR" altLang="fr-FR" dirty="0">
                <a:solidFill>
                  <a:srgbClr val="FFFF00"/>
                </a:solidFill>
              </a:rPr>
              <a:t> </a:t>
            </a:r>
            <a:r>
              <a:rPr lang="fr-FR" altLang="fr-FR" sz="2400" dirty="0"/>
              <a:t>(SMD </a:t>
            </a:r>
            <a:r>
              <a:rPr lang="fr-FR" altLang="fr-FR" sz="2400" dirty="0" err="1"/>
              <a:t>sidéroblastes</a:t>
            </a:r>
            <a:r>
              <a:rPr lang="fr-FR" altLang="fr-FR" sz="2400" dirty="0"/>
              <a:t> en couronne)</a:t>
            </a:r>
          </a:p>
          <a:p>
            <a:r>
              <a:rPr lang="fr-FR" altLang="fr-FR" dirty="0">
                <a:solidFill>
                  <a:srgbClr val="FFFF00"/>
                </a:solidFill>
              </a:rPr>
              <a:t>Autres nouveaux produits </a:t>
            </a:r>
            <a:r>
              <a:rPr lang="fr-FR" altLang="fr-FR" dirty="0"/>
              <a:t>(essais cliniques)</a:t>
            </a:r>
          </a:p>
          <a:p>
            <a:pPr lvl="1"/>
            <a:r>
              <a:rPr lang="fr-FR" altLang="fr-FR" dirty="0" err="1"/>
              <a:t>imetelstat</a:t>
            </a:r>
            <a:endParaRPr lang="fr-FR" altLang="fr-FR" dirty="0"/>
          </a:p>
          <a:p>
            <a:pPr>
              <a:buFontTx/>
              <a:buNone/>
            </a:pPr>
            <a:endParaRPr lang="fr-FR" alt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ABDEEDCB-0BF3-6106-2742-6D9D66BFB1A4}"/>
              </a:ext>
            </a:extLst>
          </p:cNvPr>
          <p:cNvSpPr>
            <a:spLocks noGrp="1" noChangeArrowheads="1"/>
          </p:cNvSpPr>
          <p:nvPr>
            <p:ph type="title"/>
          </p:nvPr>
        </p:nvSpPr>
        <p:spPr/>
        <p:txBody>
          <a:bodyPr/>
          <a:lstStyle/>
          <a:p>
            <a:pPr eaLnBrk="1" hangingPunct="1"/>
            <a:r>
              <a:rPr lang="fr-FR" altLang="fr-FR"/>
              <a:t>Traitement de la  thrombopénie</a:t>
            </a:r>
          </a:p>
        </p:txBody>
      </p:sp>
      <p:sp>
        <p:nvSpPr>
          <p:cNvPr id="96258" name="Rectangle 3">
            <a:extLst>
              <a:ext uri="{FF2B5EF4-FFF2-40B4-BE49-F238E27FC236}">
                <a16:creationId xmlns:a16="http://schemas.microsoft.com/office/drawing/2014/main" id="{E8BBE65A-978C-6319-DF04-695716533EE2}"/>
              </a:ext>
            </a:extLst>
          </p:cNvPr>
          <p:cNvSpPr>
            <a:spLocks noGrp="1" noChangeArrowheads="1"/>
          </p:cNvSpPr>
          <p:nvPr>
            <p:ph type="body" idx="1"/>
          </p:nvPr>
        </p:nvSpPr>
        <p:spPr/>
        <p:txBody>
          <a:bodyPr/>
          <a:lstStyle/>
          <a:p>
            <a:pPr eaLnBrk="1" hangingPunct="1"/>
            <a:r>
              <a:rPr lang="fr-FR" altLang="fr-FR"/>
              <a:t>Eviter transfusions plaquettaires au long cours</a:t>
            </a:r>
          </a:p>
          <a:p>
            <a:pPr eaLnBrk="1" hangingPunct="1"/>
            <a:r>
              <a:rPr lang="fr-FR" altLang="fr-FR"/>
              <a:t>Androgènes (danatrol)</a:t>
            </a:r>
          </a:p>
          <a:p>
            <a:pPr eaLnBrk="1" hangingPunct="1"/>
            <a:endParaRPr lang="fr-FR" altLang="fr-FR"/>
          </a:p>
          <a:p>
            <a:pPr eaLnBrk="1" hangingPunct="1"/>
            <a:r>
              <a:rPr lang="fr-FR" altLang="fr-FR">
                <a:solidFill>
                  <a:srgbClr val="FFFF00"/>
                </a:solidFill>
              </a:rPr>
              <a:t>Facteurs « thrombopoiétiques »</a:t>
            </a:r>
          </a:p>
          <a:p>
            <a:pPr lvl="1" eaLnBrk="1" hangingPunct="1"/>
            <a:r>
              <a:rPr lang="fr-FR" altLang="fr-FR"/>
              <a:t>Romiplostin (N Plate) (Amgen)</a:t>
            </a:r>
          </a:p>
          <a:p>
            <a:pPr eaLnBrk="1" hangingPunct="1">
              <a:buFontTx/>
              <a:buNone/>
            </a:pPr>
            <a:endParaRPr lang="fr-FR" altLang="fr-FR"/>
          </a:p>
          <a:p>
            <a:pPr lvl="1" eaLnBrk="1" hangingPunct="1"/>
            <a:r>
              <a:rPr lang="fr-FR" altLang="fr-FR"/>
              <a:t>Eltrombopag (GSK)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3">
            <a:extLst>
              <a:ext uri="{FF2B5EF4-FFF2-40B4-BE49-F238E27FC236}">
                <a16:creationId xmlns:a16="http://schemas.microsoft.com/office/drawing/2014/main" id="{DD30CA77-036C-FC9B-AA3F-3732F7E52F47}"/>
              </a:ext>
            </a:extLst>
          </p:cNvPr>
          <p:cNvSpPr>
            <a:spLocks noGrp="1"/>
          </p:cNvSpPr>
          <p:nvPr>
            <p:ph type="title"/>
          </p:nvPr>
        </p:nvSpPr>
        <p:spPr/>
        <p:txBody>
          <a:bodyPr/>
          <a:lstStyle/>
          <a:p>
            <a:r>
              <a:rPr lang="fr-FR" altLang="fr-FR"/>
              <a:t>Traitement symptomatique des SMD</a:t>
            </a:r>
          </a:p>
        </p:txBody>
      </p:sp>
      <p:sp>
        <p:nvSpPr>
          <p:cNvPr id="98306" name="Espace réservé du contenu 4">
            <a:extLst>
              <a:ext uri="{FF2B5EF4-FFF2-40B4-BE49-F238E27FC236}">
                <a16:creationId xmlns:a16="http://schemas.microsoft.com/office/drawing/2014/main" id="{53C076A7-3783-DFC7-CD29-CA616FCCC31A}"/>
              </a:ext>
            </a:extLst>
          </p:cNvPr>
          <p:cNvSpPr>
            <a:spLocks noGrp="1"/>
          </p:cNvSpPr>
          <p:nvPr>
            <p:ph idx="1"/>
          </p:nvPr>
        </p:nvSpPr>
        <p:spPr/>
        <p:txBody>
          <a:bodyPr/>
          <a:lstStyle/>
          <a:p>
            <a:r>
              <a:rPr lang="fr-FR" altLang="fr-FR"/>
              <a:t>Prévention et traitement des infections</a:t>
            </a:r>
          </a:p>
          <a:p>
            <a:pPr lvl="1"/>
            <a:r>
              <a:rPr lang="fr-FR" altLang="fr-FR"/>
              <a:t>Augmentin+ Ciflox</a:t>
            </a:r>
          </a:p>
          <a:p>
            <a:r>
              <a:rPr lang="fr-FR" altLang="fr-FR"/>
              <a:t>Transfusions globulaires</a:t>
            </a:r>
          </a:p>
          <a:p>
            <a:r>
              <a:rPr lang="fr-FR" altLang="fr-FR"/>
              <a:t>Transfusions plaquettaires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rgbClr val="7070FF"/>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82C93C9-C084-BD6A-3BF2-B4AA06DF36BB}"/>
              </a:ext>
            </a:extLst>
          </p:cNvPr>
          <p:cNvSpPr>
            <a:spLocks noGrp="1" noChangeArrowheads="1"/>
          </p:cNvSpPr>
          <p:nvPr>
            <p:ph type="title"/>
          </p:nvPr>
        </p:nvSpPr>
        <p:spPr>
          <a:xfrm>
            <a:off x="611188" y="0"/>
            <a:ext cx="7772400" cy="1143000"/>
          </a:xfrm>
        </p:spPr>
        <p:txBody>
          <a:bodyPr/>
          <a:lstStyle/>
          <a:p>
            <a:r>
              <a:rPr lang="en-US" altLang="fr-FR" sz="2800">
                <a:solidFill>
                  <a:srgbClr val="FFFF00"/>
                </a:solidFill>
              </a:rPr>
              <a:t>Accumulation de fer non lié à la transferrine</a:t>
            </a:r>
            <a:r>
              <a:rPr lang="en-US" altLang="fr-FR" sz="2800">
                <a:solidFill>
                  <a:schemeClr val="tx1"/>
                </a:solidFill>
              </a:rPr>
              <a:t>(NTBI ou LPI ) </a:t>
            </a:r>
            <a:r>
              <a:rPr lang="en-US" altLang="fr-FR" sz="2800">
                <a:solidFill>
                  <a:srgbClr val="FFFF00"/>
                </a:solidFill>
              </a:rPr>
              <a:t>dans les organes</a:t>
            </a:r>
          </a:p>
        </p:txBody>
      </p:sp>
      <p:sp>
        <p:nvSpPr>
          <p:cNvPr id="101379" name="Rectangle 3">
            <a:extLst>
              <a:ext uri="{FF2B5EF4-FFF2-40B4-BE49-F238E27FC236}">
                <a16:creationId xmlns:a16="http://schemas.microsoft.com/office/drawing/2014/main" id="{5DD33CBD-D837-D1D7-68DD-82A30581AC11}"/>
              </a:ext>
            </a:extLst>
          </p:cNvPr>
          <p:cNvSpPr>
            <a:spLocks noChangeArrowheads="1"/>
          </p:cNvSpPr>
          <p:nvPr/>
        </p:nvSpPr>
        <p:spPr bwMode="auto">
          <a:xfrm>
            <a:off x="3649663" y="3189288"/>
            <a:ext cx="533400" cy="2655887"/>
          </a:xfrm>
          <a:prstGeom prst="rect">
            <a:avLst/>
          </a:prstGeom>
          <a:gradFill rotWithShape="1">
            <a:gsLst>
              <a:gs pos="0">
                <a:srgbClr val="00185E"/>
              </a:gs>
              <a:gs pos="50000">
                <a:srgbClr val="0033CC"/>
              </a:gs>
              <a:gs pos="100000">
                <a:srgbClr val="00185E"/>
              </a:gs>
            </a:gsLst>
            <a:lin ang="0" scaled="1"/>
          </a:gra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101380" name="Rectangle 4">
            <a:extLst>
              <a:ext uri="{FF2B5EF4-FFF2-40B4-BE49-F238E27FC236}">
                <a16:creationId xmlns:a16="http://schemas.microsoft.com/office/drawing/2014/main" id="{6CAD3F0F-38B4-3CE5-1241-5B6565A89094}"/>
              </a:ext>
            </a:extLst>
          </p:cNvPr>
          <p:cNvSpPr>
            <a:spLocks noChangeArrowheads="1"/>
          </p:cNvSpPr>
          <p:nvPr/>
        </p:nvSpPr>
        <p:spPr bwMode="auto">
          <a:xfrm>
            <a:off x="1552575" y="5013325"/>
            <a:ext cx="533400" cy="827088"/>
          </a:xfrm>
          <a:prstGeom prst="rect">
            <a:avLst/>
          </a:prstGeom>
          <a:gradFill rotWithShape="1">
            <a:gsLst>
              <a:gs pos="0">
                <a:srgbClr val="00185E"/>
              </a:gs>
              <a:gs pos="50000">
                <a:srgbClr val="0033CC"/>
              </a:gs>
              <a:gs pos="100000">
                <a:srgbClr val="00185E"/>
              </a:gs>
            </a:gsLst>
            <a:lin ang="0" scaled="1"/>
          </a:gradFill>
          <a:ln w="19050">
            <a:solidFill>
              <a:schemeClr val="tx1"/>
            </a:solidFill>
            <a:miter lim="800000"/>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101381" name="Rectangle 5">
            <a:extLst>
              <a:ext uri="{FF2B5EF4-FFF2-40B4-BE49-F238E27FC236}">
                <a16:creationId xmlns:a16="http://schemas.microsoft.com/office/drawing/2014/main" id="{AA1096F3-731C-1E05-9720-E3AF95D99A6C}"/>
              </a:ext>
            </a:extLst>
          </p:cNvPr>
          <p:cNvSpPr>
            <a:spLocks noChangeArrowheads="1"/>
          </p:cNvSpPr>
          <p:nvPr/>
        </p:nvSpPr>
        <p:spPr bwMode="auto">
          <a:xfrm>
            <a:off x="1552575" y="3181350"/>
            <a:ext cx="533400" cy="26590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sp>
        <p:nvSpPr>
          <p:cNvPr id="101382" name="Line 6">
            <a:extLst>
              <a:ext uri="{FF2B5EF4-FFF2-40B4-BE49-F238E27FC236}">
                <a16:creationId xmlns:a16="http://schemas.microsoft.com/office/drawing/2014/main" id="{929CBBE9-9F9A-28DB-313D-9281752E41FC}"/>
              </a:ext>
            </a:extLst>
          </p:cNvPr>
          <p:cNvSpPr>
            <a:spLocks noChangeShapeType="1"/>
          </p:cNvSpPr>
          <p:nvPr/>
        </p:nvSpPr>
        <p:spPr bwMode="auto">
          <a:xfrm flipH="1">
            <a:off x="942975" y="318135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3" name="Line 7">
            <a:extLst>
              <a:ext uri="{FF2B5EF4-FFF2-40B4-BE49-F238E27FC236}">
                <a16:creationId xmlns:a16="http://schemas.microsoft.com/office/drawing/2014/main" id="{751B2614-E687-04D5-6177-E04C706EAFE8}"/>
              </a:ext>
            </a:extLst>
          </p:cNvPr>
          <p:cNvSpPr>
            <a:spLocks noChangeShapeType="1"/>
          </p:cNvSpPr>
          <p:nvPr/>
        </p:nvSpPr>
        <p:spPr bwMode="auto">
          <a:xfrm>
            <a:off x="1095375" y="3181350"/>
            <a:ext cx="0" cy="2659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4" name="Line 8">
            <a:extLst>
              <a:ext uri="{FF2B5EF4-FFF2-40B4-BE49-F238E27FC236}">
                <a16:creationId xmlns:a16="http://schemas.microsoft.com/office/drawing/2014/main" id="{644A51F0-5C7D-E826-4E45-0CEA52252927}"/>
              </a:ext>
            </a:extLst>
          </p:cNvPr>
          <p:cNvSpPr>
            <a:spLocks noChangeShapeType="1"/>
          </p:cNvSpPr>
          <p:nvPr/>
        </p:nvSpPr>
        <p:spPr bwMode="auto">
          <a:xfrm flipH="1">
            <a:off x="914400" y="5840413"/>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5" name="Line 9">
            <a:extLst>
              <a:ext uri="{FF2B5EF4-FFF2-40B4-BE49-F238E27FC236}">
                <a16:creationId xmlns:a16="http://schemas.microsoft.com/office/drawing/2014/main" id="{D1157601-FACD-A10F-B77C-F3AA4B2CEF91}"/>
              </a:ext>
            </a:extLst>
          </p:cNvPr>
          <p:cNvSpPr>
            <a:spLocks noChangeShapeType="1"/>
          </p:cNvSpPr>
          <p:nvPr/>
        </p:nvSpPr>
        <p:spPr bwMode="auto">
          <a:xfrm flipH="1">
            <a:off x="942975" y="5013325"/>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6" name="Rectangle 10">
            <a:extLst>
              <a:ext uri="{FF2B5EF4-FFF2-40B4-BE49-F238E27FC236}">
                <a16:creationId xmlns:a16="http://schemas.microsoft.com/office/drawing/2014/main" id="{C2265F3D-8A05-DFA9-0F58-DB892843801C}"/>
              </a:ext>
            </a:extLst>
          </p:cNvPr>
          <p:cNvSpPr>
            <a:spLocks noChangeArrowheads="1"/>
          </p:cNvSpPr>
          <p:nvPr/>
        </p:nvSpPr>
        <p:spPr bwMode="auto">
          <a:xfrm>
            <a:off x="306388" y="30638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CH" altLang="fr-FR" sz="1400" b="1">
                <a:cs typeface="Arial" panose="020B0604020202020204" pitchFamily="34" charset="0"/>
              </a:rPr>
              <a:t>100%</a:t>
            </a:r>
            <a:endParaRPr lang="en-US" altLang="fr-FR" sz="1400" b="1">
              <a:cs typeface="Arial" panose="020B0604020202020204" pitchFamily="34" charset="0"/>
            </a:endParaRPr>
          </a:p>
        </p:txBody>
      </p:sp>
      <p:sp>
        <p:nvSpPr>
          <p:cNvPr id="101387" name="Rectangle 11">
            <a:extLst>
              <a:ext uri="{FF2B5EF4-FFF2-40B4-BE49-F238E27FC236}">
                <a16:creationId xmlns:a16="http://schemas.microsoft.com/office/drawing/2014/main" id="{4278B215-FAC1-4F27-DCE6-64D15B52F23B}"/>
              </a:ext>
            </a:extLst>
          </p:cNvPr>
          <p:cNvSpPr>
            <a:spLocks noChangeArrowheads="1"/>
          </p:cNvSpPr>
          <p:nvPr/>
        </p:nvSpPr>
        <p:spPr bwMode="auto">
          <a:xfrm>
            <a:off x="306388" y="48958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CH" altLang="fr-FR" sz="1400" b="1">
                <a:cs typeface="Arial" panose="020B0604020202020204" pitchFamily="34" charset="0"/>
              </a:rPr>
              <a:t>30%</a:t>
            </a:r>
            <a:endParaRPr lang="en-US" altLang="fr-FR" sz="1400" b="1">
              <a:cs typeface="Arial" panose="020B0604020202020204" pitchFamily="34" charset="0"/>
            </a:endParaRPr>
          </a:p>
        </p:txBody>
      </p:sp>
      <p:sp>
        <p:nvSpPr>
          <p:cNvPr id="101388" name="Rectangle 12">
            <a:extLst>
              <a:ext uri="{FF2B5EF4-FFF2-40B4-BE49-F238E27FC236}">
                <a16:creationId xmlns:a16="http://schemas.microsoft.com/office/drawing/2014/main" id="{D1116EA5-C6E2-7C93-02DC-012940382D1C}"/>
              </a:ext>
            </a:extLst>
          </p:cNvPr>
          <p:cNvSpPr>
            <a:spLocks noChangeArrowheads="1"/>
          </p:cNvSpPr>
          <p:nvPr/>
        </p:nvSpPr>
        <p:spPr bwMode="auto">
          <a:xfrm>
            <a:off x="979488" y="2684463"/>
            <a:ext cx="165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fr-FR" sz="1400" b="1">
                <a:cs typeface="Arial" panose="020B0604020202020204" pitchFamily="34" charset="0"/>
              </a:rPr>
              <a:t>Normal: no NTBI produced</a:t>
            </a:r>
          </a:p>
        </p:txBody>
      </p:sp>
      <p:sp>
        <p:nvSpPr>
          <p:cNvPr id="101389" name="Rectangle 13">
            <a:extLst>
              <a:ext uri="{FF2B5EF4-FFF2-40B4-BE49-F238E27FC236}">
                <a16:creationId xmlns:a16="http://schemas.microsoft.com/office/drawing/2014/main" id="{3D76620A-776B-F0A1-53AD-2F0D6A4C1F36}"/>
              </a:ext>
            </a:extLst>
          </p:cNvPr>
          <p:cNvSpPr>
            <a:spLocks noChangeArrowheads="1"/>
          </p:cNvSpPr>
          <p:nvPr/>
        </p:nvSpPr>
        <p:spPr bwMode="auto">
          <a:xfrm>
            <a:off x="3186113" y="2897188"/>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fr-FR" sz="1400" b="1">
                <a:cs typeface="Arial" panose="020B0604020202020204" pitchFamily="34" charset="0"/>
              </a:rPr>
              <a:t>Iron overload</a:t>
            </a:r>
          </a:p>
        </p:txBody>
      </p:sp>
      <p:grpSp>
        <p:nvGrpSpPr>
          <p:cNvPr id="101390" name="Group 14">
            <a:extLst>
              <a:ext uri="{FF2B5EF4-FFF2-40B4-BE49-F238E27FC236}">
                <a16:creationId xmlns:a16="http://schemas.microsoft.com/office/drawing/2014/main" id="{6026E276-DEA0-DB8D-AC8A-F85A7C776A2C}"/>
              </a:ext>
            </a:extLst>
          </p:cNvPr>
          <p:cNvGrpSpPr>
            <a:grpSpLocks/>
          </p:cNvGrpSpPr>
          <p:nvPr/>
        </p:nvGrpSpPr>
        <p:grpSpPr bwMode="auto">
          <a:xfrm>
            <a:off x="4446588" y="1412875"/>
            <a:ext cx="2116137" cy="3025775"/>
            <a:chOff x="2801" y="844"/>
            <a:chExt cx="1333" cy="2459"/>
          </a:xfrm>
        </p:grpSpPr>
        <p:sp>
          <p:nvSpPr>
            <p:cNvPr id="101411" name="Rectangle 15">
              <a:extLst>
                <a:ext uri="{FF2B5EF4-FFF2-40B4-BE49-F238E27FC236}">
                  <a16:creationId xmlns:a16="http://schemas.microsoft.com/office/drawing/2014/main" id="{74DF68DE-44A6-5990-5055-0A19BD98381E}"/>
                </a:ext>
              </a:extLst>
            </p:cNvPr>
            <p:cNvSpPr>
              <a:spLocks noChangeArrowheads="1"/>
            </p:cNvSpPr>
            <p:nvPr/>
          </p:nvSpPr>
          <p:spPr bwMode="auto">
            <a:xfrm>
              <a:off x="2925" y="844"/>
              <a:ext cx="120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fr-FR" sz="2000" b="1">
                <a:cs typeface="Arial" panose="020B0604020202020204" pitchFamily="34" charset="0"/>
              </a:endParaRPr>
            </a:p>
          </p:txBody>
        </p:sp>
        <p:sp>
          <p:nvSpPr>
            <p:cNvPr id="101412" name="AutoShape 16">
              <a:extLst>
                <a:ext uri="{FF2B5EF4-FFF2-40B4-BE49-F238E27FC236}">
                  <a16:creationId xmlns:a16="http://schemas.microsoft.com/office/drawing/2014/main" id="{54B1842F-B454-6D79-E564-DA51EDB8D2C9}"/>
                </a:ext>
              </a:extLst>
            </p:cNvPr>
            <p:cNvSpPr>
              <a:spLocks noChangeArrowheads="1"/>
            </p:cNvSpPr>
            <p:nvPr/>
          </p:nvSpPr>
          <p:spPr bwMode="auto">
            <a:xfrm>
              <a:off x="2801" y="3015"/>
              <a:ext cx="480"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sp>
        <p:nvSpPr>
          <p:cNvPr id="101391" name="Oval 17">
            <a:extLst>
              <a:ext uri="{FF2B5EF4-FFF2-40B4-BE49-F238E27FC236}">
                <a16:creationId xmlns:a16="http://schemas.microsoft.com/office/drawing/2014/main" id="{355DC1DA-AD89-2EDC-7D29-8C8332CE6B7B}"/>
              </a:ext>
            </a:extLst>
          </p:cNvPr>
          <p:cNvSpPr>
            <a:spLocks noChangeArrowheads="1"/>
          </p:cNvSpPr>
          <p:nvPr/>
        </p:nvSpPr>
        <p:spPr bwMode="auto">
          <a:xfrm>
            <a:off x="5788025" y="3432175"/>
            <a:ext cx="338138"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2" name="Oval 18">
            <a:extLst>
              <a:ext uri="{FF2B5EF4-FFF2-40B4-BE49-F238E27FC236}">
                <a16:creationId xmlns:a16="http://schemas.microsoft.com/office/drawing/2014/main" id="{0CE9130F-3E92-B67B-4E37-58C872B7674C}"/>
              </a:ext>
            </a:extLst>
          </p:cNvPr>
          <p:cNvSpPr>
            <a:spLocks noChangeArrowheads="1"/>
          </p:cNvSpPr>
          <p:nvPr/>
        </p:nvSpPr>
        <p:spPr bwMode="auto">
          <a:xfrm>
            <a:off x="5673725" y="3838575"/>
            <a:ext cx="338138"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3" name="Oval 19">
            <a:extLst>
              <a:ext uri="{FF2B5EF4-FFF2-40B4-BE49-F238E27FC236}">
                <a16:creationId xmlns:a16="http://schemas.microsoft.com/office/drawing/2014/main" id="{6D6CA446-FF78-5625-F9F4-9385B5879139}"/>
              </a:ext>
            </a:extLst>
          </p:cNvPr>
          <p:cNvSpPr>
            <a:spLocks noChangeArrowheads="1"/>
          </p:cNvSpPr>
          <p:nvPr/>
        </p:nvSpPr>
        <p:spPr bwMode="auto">
          <a:xfrm>
            <a:off x="5241925" y="3648075"/>
            <a:ext cx="338138"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4" name="Oval 20">
            <a:extLst>
              <a:ext uri="{FF2B5EF4-FFF2-40B4-BE49-F238E27FC236}">
                <a16:creationId xmlns:a16="http://schemas.microsoft.com/office/drawing/2014/main" id="{9C9F9597-C555-398C-9435-71C20BDA3B2D}"/>
              </a:ext>
            </a:extLst>
          </p:cNvPr>
          <p:cNvSpPr>
            <a:spLocks noChangeArrowheads="1"/>
          </p:cNvSpPr>
          <p:nvPr/>
        </p:nvSpPr>
        <p:spPr bwMode="auto">
          <a:xfrm>
            <a:off x="5716588" y="4365625"/>
            <a:ext cx="338137" cy="2365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5" name="Oval 21">
            <a:extLst>
              <a:ext uri="{FF2B5EF4-FFF2-40B4-BE49-F238E27FC236}">
                <a16:creationId xmlns:a16="http://schemas.microsoft.com/office/drawing/2014/main" id="{2BE49257-E13D-D0B2-08B5-87F620103B12}"/>
              </a:ext>
            </a:extLst>
          </p:cNvPr>
          <p:cNvSpPr>
            <a:spLocks noChangeArrowheads="1"/>
          </p:cNvSpPr>
          <p:nvPr/>
        </p:nvSpPr>
        <p:spPr bwMode="auto">
          <a:xfrm>
            <a:off x="5289550" y="4186238"/>
            <a:ext cx="338138" cy="23653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6" name="Oval 22">
            <a:extLst>
              <a:ext uri="{FF2B5EF4-FFF2-40B4-BE49-F238E27FC236}">
                <a16:creationId xmlns:a16="http://schemas.microsoft.com/office/drawing/2014/main" id="{2683FC22-E30B-9197-43F6-EEE16BD795D5}"/>
              </a:ext>
            </a:extLst>
          </p:cNvPr>
          <p:cNvSpPr>
            <a:spLocks noChangeArrowheads="1"/>
          </p:cNvSpPr>
          <p:nvPr/>
        </p:nvSpPr>
        <p:spPr bwMode="auto">
          <a:xfrm>
            <a:off x="5908675" y="4872038"/>
            <a:ext cx="338138" cy="23653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sp>
        <p:nvSpPr>
          <p:cNvPr id="101397" name="Oval 23">
            <a:extLst>
              <a:ext uri="{FF2B5EF4-FFF2-40B4-BE49-F238E27FC236}">
                <a16:creationId xmlns:a16="http://schemas.microsoft.com/office/drawing/2014/main" id="{C9001BF1-5D1B-B261-2168-0F9A221902FA}"/>
              </a:ext>
            </a:extLst>
          </p:cNvPr>
          <p:cNvSpPr>
            <a:spLocks noChangeArrowheads="1"/>
          </p:cNvSpPr>
          <p:nvPr/>
        </p:nvSpPr>
        <p:spPr bwMode="auto">
          <a:xfrm>
            <a:off x="5386388" y="4745038"/>
            <a:ext cx="338137" cy="23653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Font typeface="Arial" panose="020B0604020202020204" pitchFamily="34" charset="0"/>
              <a:buNone/>
            </a:pPr>
            <a:r>
              <a:rPr lang="en-US" altLang="fr-FR" sz="1400"/>
              <a:t>Fe</a:t>
            </a:r>
          </a:p>
        </p:txBody>
      </p:sp>
      <p:grpSp>
        <p:nvGrpSpPr>
          <p:cNvPr id="101398" name="Group 24">
            <a:extLst>
              <a:ext uri="{FF2B5EF4-FFF2-40B4-BE49-F238E27FC236}">
                <a16:creationId xmlns:a16="http://schemas.microsoft.com/office/drawing/2014/main" id="{7966D1EC-4CA7-22B2-0813-0C1F52D7E391}"/>
              </a:ext>
            </a:extLst>
          </p:cNvPr>
          <p:cNvGrpSpPr>
            <a:grpSpLocks/>
          </p:cNvGrpSpPr>
          <p:nvPr/>
        </p:nvGrpSpPr>
        <p:grpSpPr bwMode="auto">
          <a:xfrm>
            <a:off x="1042988" y="1196975"/>
            <a:ext cx="2397125" cy="3240088"/>
            <a:chOff x="657" y="754"/>
            <a:chExt cx="1510" cy="2041"/>
          </a:xfrm>
        </p:grpSpPr>
        <p:sp>
          <p:nvSpPr>
            <p:cNvPr id="101409" name="Rectangle 25">
              <a:extLst>
                <a:ext uri="{FF2B5EF4-FFF2-40B4-BE49-F238E27FC236}">
                  <a16:creationId xmlns:a16="http://schemas.microsoft.com/office/drawing/2014/main" id="{81793E5D-86E9-4919-C661-1E3439825434}"/>
                </a:ext>
              </a:extLst>
            </p:cNvPr>
            <p:cNvSpPr>
              <a:spLocks noChangeArrowheads="1"/>
            </p:cNvSpPr>
            <p:nvPr/>
          </p:nvSpPr>
          <p:spPr bwMode="auto">
            <a:xfrm>
              <a:off x="657" y="754"/>
              <a:ext cx="15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GB" altLang="fr-FR" sz="2000" b="1">
                <a:cs typeface="Arial" panose="020B0604020202020204" pitchFamily="34" charset="0"/>
              </a:endParaRPr>
            </a:p>
          </p:txBody>
        </p:sp>
        <p:sp>
          <p:nvSpPr>
            <p:cNvPr id="101410" name="AutoShape 26">
              <a:extLst>
                <a:ext uri="{FF2B5EF4-FFF2-40B4-BE49-F238E27FC236}">
                  <a16:creationId xmlns:a16="http://schemas.microsoft.com/office/drawing/2014/main" id="{E7352B74-1D36-FF25-0E5D-01D3233FB206}"/>
                </a:ext>
              </a:extLst>
            </p:cNvPr>
            <p:cNvSpPr>
              <a:spLocks noChangeArrowheads="1"/>
            </p:cNvSpPr>
            <p:nvPr/>
          </p:nvSpPr>
          <p:spPr bwMode="auto">
            <a:xfrm>
              <a:off x="1553" y="2572"/>
              <a:ext cx="480" cy="2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24 h 21600"/>
                <a:gd name="T14" fmla="*/ 18900 w 21600"/>
                <a:gd name="T15" fmla="*/ 1617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sp>
        <p:nvSpPr>
          <p:cNvPr id="101399" name="AutoShape 28">
            <a:extLst>
              <a:ext uri="{FF2B5EF4-FFF2-40B4-BE49-F238E27FC236}">
                <a16:creationId xmlns:a16="http://schemas.microsoft.com/office/drawing/2014/main" id="{2A486B04-5662-4184-7E61-FCF28560E967}"/>
              </a:ext>
            </a:extLst>
          </p:cNvPr>
          <p:cNvSpPr>
            <a:spLocks noChangeArrowheads="1"/>
          </p:cNvSpPr>
          <p:nvPr/>
        </p:nvSpPr>
        <p:spPr bwMode="auto">
          <a:xfrm>
            <a:off x="6403975" y="3967163"/>
            <a:ext cx="1408113" cy="2365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fr-FR"/>
          </a:p>
        </p:txBody>
      </p:sp>
      <p:pic>
        <p:nvPicPr>
          <p:cNvPr id="101400" name="Picture 29" descr="liver">
            <a:extLst>
              <a:ext uri="{FF2B5EF4-FFF2-40B4-BE49-F238E27FC236}">
                <a16:creationId xmlns:a16="http://schemas.microsoft.com/office/drawing/2014/main" id="{1EC73514-92C5-03B9-7858-6010A9895F9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2492375"/>
            <a:ext cx="10810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1" name="Picture 30" descr="heart">
            <a:extLst>
              <a:ext uri="{FF2B5EF4-FFF2-40B4-BE49-F238E27FC236}">
                <a16:creationId xmlns:a16="http://schemas.microsoft.com/office/drawing/2014/main" id="{99A8485E-755F-DF8E-AB87-CD3F0C9406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9666"/>
          <a:stretch>
            <a:fillRect/>
          </a:stretch>
        </p:blipFill>
        <p:spPr bwMode="auto">
          <a:xfrm>
            <a:off x="8332788" y="2824163"/>
            <a:ext cx="7032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02" name="AutoShape 31">
            <a:extLst>
              <a:ext uri="{FF2B5EF4-FFF2-40B4-BE49-F238E27FC236}">
                <a16:creationId xmlns:a16="http://schemas.microsoft.com/office/drawing/2014/main" id="{D4194808-E5B7-DCDA-38FF-A527D2361A97}"/>
              </a:ext>
            </a:extLst>
          </p:cNvPr>
          <p:cNvSpPr>
            <a:spLocks noChangeArrowheads="1"/>
          </p:cNvSpPr>
          <p:nvPr/>
        </p:nvSpPr>
        <p:spPr bwMode="auto">
          <a:xfrm rot="-1800000">
            <a:off x="6853238" y="3119438"/>
            <a:ext cx="762000" cy="2365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fr-FR"/>
          </a:p>
        </p:txBody>
      </p:sp>
      <p:sp>
        <p:nvSpPr>
          <p:cNvPr id="101403" name="AutoShape 32">
            <a:extLst>
              <a:ext uri="{FF2B5EF4-FFF2-40B4-BE49-F238E27FC236}">
                <a16:creationId xmlns:a16="http://schemas.microsoft.com/office/drawing/2014/main" id="{0C1AFFED-AFC7-3B74-73ED-A7569CB96B5F}"/>
              </a:ext>
            </a:extLst>
          </p:cNvPr>
          <p:cNvSpPr>
            <a:spLocks noChangeArrowheads="1"/>
          </p:cNvSpPr>
          <p:nvPr/>
        </p:nvSpPr>
        <p:spPr bwMode="auto">
          <a:xfrm rot="1800000">
            <a:off x="6762750" y="4840288"/>
            <a:ext cx="762000" cy="2365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33CC"/>
          </a:solidFill>
          <a:ln w="9525">
            <a:solidFill>
              <a:schemeClr val="tx1"/>
            </a:solidFill>
            <a:miter lim="800000"/>
            <a:headEnd/>
            <a:tailEnd/>
          </a:ln>
        </p:spPr>
        <p:txBody>
          <a:bodyPr wrap="none" anchor="ctr"/>
          <a:lstStyle/>
          <a:p>
            <a:endParaRPr lang="fr-FR"/>
          </a:p>
        </p:txBody>
      </p:sp>
      <p:sp>
        <p:nvSpPr>
          <p:cNvPr id="101404" name="Text Box 33">
            <a:extLst>
              <a:ext uri="{FF2B5EF4-FFF2-40B4-BE49-F238E27FC236}">
                <a16:creationId xmlns:a16="http://schemas.microsoft.com/office/drawing/2014/main" id="{A5682415-A26D-10E7-10D6-F4FC3A28CB40}"/>
              </a:ext>
            </a:extLst>
          </p:cNvPr>
          <p:cNvSpPr txBox="1">
            <a:spLocks noChangeArrowheads="1"/>
          </p:cNvSpPr>
          <p:nvPr/>
        </p:nvSpPr>
        <p:spPr bwMode="auto">
          <a:xfrm>
            <a:off x="0" y="6583363"/>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sz="1200">
                <a:solidFill>
                  <a:srgbClr val="000000"/>
                </a:solidFill>
              </a:rPr>
              <a:t>NTBI=non-transferrin bound iron.</a:t>
            </a:r>
            <a:endParaRPr lang="en-US" altLang="fr-FR" sz="1200"/>
          </a:p>
        </p:txBody>
      </p:sp>
      <p:sp>
        <p:nvSpPr>
          <p:cNvPr id="101405" name="AutoShape 34">
            <a:extLst>
              <a:ext uri="{FF2B5EF4-FFF2-40B4-BE49-F238E27FC236}">
                <a16:creationId xmlns:a16="http://schemas.microsoft.com/office/drawing/2014/main" id="{1C75970B-2E83-00CC-5EC9-1E614C069336}"/>
              </a:ext>
            </a:extLst>
          </p:cNvPr>
          <p:cNvSpPr>
            <a:spLocks/>
          </p:cNvSpPr>
          <p:nvPr/>
        </p:nvSpPr>
        <p:spPr bwMode="auto">
          <a:xfrm>
            <a:off x="5983288" y="2820988"/>
            <a:ext cx="350837" cy="2776537"/>
          </a:xfrm>
          <a:prstGeom prst="rightBracket">
            <a:avLst>
              <a:gd name="adj" fmla="val 65950"/>
            </a:avLst>
          </a:prstGeom>
          <a:noFill/>
          <a:ln w="317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fr-FR" altLang="fr-FR"/>
          </a:p>
        </p:txBody>
      </p:sp>
      <p:pic>
        <p:nvPicPr>
          <p:cNvPr id="101406" name="Picture 35" descr="General">
            <a:extLst>
              <a:ext uri="{FF2B5EF4-FFF2-40B4-BE49-F238E27FC236}">
                <a16:creationId xmlns:a16="http://schemas.microsoft.com/office/drawing/2014/main" id="{E6E6A3F8-C343-0EF4-49FB-C899CBD3B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725" y="3500438"/>
            <a:ext cx="6270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7" name="Picture 36" descr="General">
            <a:extLst>
              <a:ext uri="{FF2B5EF4-FFF2-40B4-BE49-F238E27FC236}">
                <a16:creationId xmlns:a16="http://schemas.microsoft.com/office/drawing/2014/main" id="{35400C9C-0166-76D4-C0A1-176A3F183A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2150" y="4365625"/>
            <a:ext cx="8318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8" name="Picture 37" descr="Pancreas">
            <a:extLst>
              <a:ext uri="{FF2B5EF4-FFF2-40B4-BE49-F238E27FC236}">
                <a16:creationId xmlns:a16="http://schemas.microsoft.com/office/drawing/2014/main" id="{F2E88D68-4659-DFA0-0D5E-8588CB9AF2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5229225"/>
            <a:ext cx="14049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31F93F50-4E49-74C5-2F0F-5D35BDA5A9A8}"/>
              </a:ext>
            </a:extLst>
          </p:cNvPr>
          <p:cNvSpPr>
            <a:spLocks noGrp="1" noChangeArrowheads="1"/>
          </p:cNvSpPr>
          <p:nvPr>
            <p:ph type="title"/>
          </p:nvPr>
        </p:nvSpPr>
        <p:spPr/>
        <p:txBody>
          <a:bodyPr/>
          <a:lstStyle/>
          <a:p>
            <a:r>
              <a:rPr lang="fr-FR" altLang="fr-FR"/>
              <a:t>SMD: épidémiologie</a:t>
            </a:r>
          </a:p>
        </p:txBody>
      </p:sp>
      <p:sp>
        <p:nvSpPr>
          <p:cNvPr id="19458" name="Rectangle 3">
            <a:extLst>
              <a:ext uri="{FF2B5EF4-FFF2-40B4-BE49-F238E27FC236}">
                <a16:creationId xmlns:a16="http://schemas.microsoft.com/office/drawing/2014/main" id="{69C1F60A-02AC-A0E1-7390-60CBB38C028B}"/>
              </a:ext>
            </a:extLst>
          </p:cNvPr>
          <p:cNvSpPr>
            <a:spLocks noGrp="1" noChangeArrowheads="1"/>
          </p:cNvSpPr>
          <p:nvPr>
            <p:ph type="body" idx="1"/>
          </p:nvPr>
        </p:nvSpPr>
        <p:spPr/>
        <p:txBody>
          <a:bodyPr/>
          <a:lstStyle/>
          <a:p>
            <a:pPr>
              <a:lnSpc>
                <a:spcPct val="90000"/>
              </a:lnSpc>
            </a:pPr>
            <a:r>
              <a:rPr lang="fr-FR" altLang="fr-FR" sz="2800"/>
              <a:t>4100 /an en France (INCA)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DA3258A-87D8-43E8-3347-EBDC145FB98E}"/>
              </a:ext>
            </a:extLst>
          </p:cNvPr>
          <p:cNvSpPr>
            <a:spLocks noGrp="1" noChangeArrowheads="1"/>
          </p:cNvSpPr>
          <p:nvPr>
            <p:ph type="title"/>
          </p:nvPr>
        </p:nvSpPr>
        <p:spPr>
          <a:xfrm>
            <a:off x="684213" y="260350"/>
            <a:ext cx="7772400" cy="1143000"/>
          </a:xfrm>
        </p:spPr>
        <p:txBody>
          <a:bodyPr/>
          <a:lstStyle/>
          <a:p>
            <a:pPr eaLnBrk="1" hangingPunct="1"/>
            <a:r>
              <a:rPr lang="fr-FR" altLang="fr-FR"/>
              <a:t>Indications du Traitement chélateur du fer</a:t>
            </a:r>
          </a:p>
        </p:txBody>
      </p:sp>
      <p:sp>
        <p:nvSpPr>
          <p:cNvPr id="103427" name="Rectangle 3">
            <a:extLst>
              <a:ext uri="{FF2B5EF4-FFF2-40B4-BE49-F238E27FC236}">
                <a16:creationId xmlns:a16="http://schemas.microsoft.com/office/drawing/2014/main" id="{1B601C28-F217-1280-92C4-F3622C2DF079}"/>
              </a:ext>
            </a:extLst>
          </p:cNvPr>
          <p:cNvSpPr>
            <a:spLocks noGrp="1" noChangeArrowheads="1"/>
          </p:cNvSpPr>
          <p:nvPr>
            <p:ph type="body" idx="1"/>
          </p:nvPr>
        </p:nvSpPr>
        <p:spPr>
          <a:xfrm>
            <a:off x="666750" y="1484313"/>
            <a:ext cx="7772400" cy="4114800"/>
          </a:xfrm>
        </p:spPr>
        <p:txBody>
          <a:bodyPr/>
          <a:lstStyle/>
          <a:p>
            <a:pPr eaLnBrk="1" hangingPunct="1">
              <a:lnSpc>
                <a:spcPct val="90000"/>
              </a:lnSpc>
            </a:pPr>
            <a:r>
              <a:rPr lang="fr-FR" altLang="fr-FR" sz="2800">
                <a:solidFill>
                  <a:srgbClr val="FFFF00"/>
                </a:solidFill>
              </a:rPr>
              <a:t>Indications</a:t>
            </a:r>
            <a:r>
              <a:rPr lang="fr-FR" altLang="fr-FR" sz="2800"/>
              <a:t>:</a:t>
            </a:r>
          </a:p>
          <a:p>
            <a:pPr marL="457200" lvl="1" indent="0" eaLnBrk="1" hangingPunct="1">
              <a:lnSpc>
                <a:spcPct val="90000"/>
              </a:lnSpc>
              <a:buFontTx/>
              <a:buNone/>
            </a:pPr>
            <a:r>
              <a:rPr lang="fr-FR" altLang="fr-FR" sz="2400"/>
              <a:t> </a:t>
            </a:r>
          </a:p>
          <a:p>
            <a:pPr lvl="2" eaLnBrk="1" hangingPunct="1">
              <a:lnSpc>
                <a:spcPct val="90000"/>
              </a:lnSpc>
            </a:pPr>
            <a:r>
              <a:rPr lang="fr-FR" altLang="fr-FR" sz="2000"/>
              <a:t>CERTAINES</a:t>
            </a:r>
          </a:p>
          <a:p>
            <a:pPr lvl="3" eaLnBrk="1" hangingPunct="1">
              <a:lnSpc>
                <a:spcPct val="90000"/>
              </a:lnSpc>
            </a:pPr>
            <a:r>
              <a:rPr lang="fr-FR" altLang="fr-FR" sz="1600"/>
              <a:t>Avant allogreffe</a:t>
            </a:r>
          </a:p>
          <a:p>
            <a:pPr lvl="3" eaLnBrk="1" hangingPunct="1">
              <a:lnSpc>
                <a:spcPct val="90000"/>
              </a:lnSpc>
            </a:pPr>
            <a:r>
              <a:rPr lang="fr-FR" altLang="fr-FR" sz="1600"/>
              <a:t>IPSS faible et  int 1 + 50-70 concentrés,  ou Ferritine &gt; 2000-2500</a:t>
            </a:r>
          </a:p>
          <a:p>
            <a:pPr lvl="2" eaLnBrk="1" hangingPunct="1">
              <a:lnSpc>
                <a:spcPct val="90000"/>
              </a:lnSpc>
            </a:pPr>
            <a:r>
              <a:rPr lang="fr-FR" altLang="fr-FR" sz="2000"/>
              <a:t>PLUS DISCUTÉES</a:t>
            </a:r>
          </a:p>
          <a:p>
            <a:pPr lvl="3" eaLnBrk="1" hangingPunct="1">
              <a:lnSpc>
                <a:spcPct val="90000"/>
              </a:lnSpc>
            </a:pPr>
            <a:r>
              <a:rPr lang="fr-FR" altLang="fr-FR" sz="1600"/>
              <a:t>&gt; 20-30 concentrrés ou ferritine&gt; 1000</a:t>
            </a:r>
          </a:p>
          <a:p>
            <a:pPr lvl="2" eaLnBrk="1" hangingPunct="1">
              <a:lnSpc>
                <a:spcPct val="90000"/>
              </a:lnSpc>
              <a:buFontTx/>
              <a:buNone/>
            </a:pPr>
            <a:endParaRPr lang="fr-FR" altLang="fr-FR" sz="2000" i="1">
              <a:solidFill>
                <a:srgbClr val="FFFF00"/>
              </a:solidFill>
            </a:endParaRPr>
          </a:p>
          <a:p>
            <a:pPr lvl="2" eaLnBrk="1" hangingPunct="1">
              <a:lnSpc>
                <a:spcPct val="90000"/>
              </a:lnSpc>
              <a:buFontTx/>
              <a:buNone/>
            </a:pPr>
            <a:r>
              <a:rPr lang="fr-FR" altLang="fr-FR" sz="2800">
                <a:solidFill>
                  <a:srgbClr val="FFFF00"/>
                </a:solidFill>
              </a:rPr>
              <a:t>modalités</a:t>
            </a:r>
            <a:r>
              <a:rPr lang="fr-FR" altLang="fr-FR" sz="2800"/>
              <a:t>:</a:t>
            </a:r>
          </a:p>
          <a:p>
            <a:pPr marL="457200" lvl="1" indent="0" eaLnBrk="1" hangingPunct="1">
              <a:lnSpc>
                <a:spcPct val="90000"/>
              </a:lnSpc>
            </a:pPr>
            <a:r>
              <a:rPr lang="fr-FR" altLang="fr-FR" sz="2400"/>
              <a:t>desferoxamine (SC, IV)</a:t>
            </a:r>
          </a:p>
          <a:p>
            <a:pPr marL="457200" lvl="1" indent="0" eaLnBrk="1" hangingPunct="1">
              <a:lnSpc>
                <a:spcPct val="90000"/>
              </a:lnSpc>
            </a:pPr>
            <a:r>
              <a:rPr lang="fr-FR" altLang="fr-FR" sz="2400"/>
              <a:t>Deferiprone (oral)</a:t>
            </a:r>
          </a:p>
          <a:p>
            <a:pPr marL="457200" lvl="1" indent="0" eaLnBrk="1" hangingPunct="1">
              <a:lnSpc>
                <a:spcPct val="90000"/>
              </a:lnSpc>
            </a:pPr>
            <a:r>
              <a:rPr lang="fr-FR" altLang="fr-FR" sz="2400"/>
              <a:t>Deferasirox:</a:t>
            </a:r>
            <a:r>
              <a:rPr lang="fr-FR" altLang="fr-FR" sz="2400">
                <a:solidFill>
                  <a:srgbClr val="FF6600"/>
                </a:solidFill>
              </a:rPr>
              <a:t> </a:t>
            </a:r>
            <a:r>
              <a:rPr lang="fr-FR" altLang="fr-FR" sz="2400">
                <a:solidFill>
                  <a:srgbClr val="FFFF00"/>
                </a:solidFill>
              </a:rPr>
              <a:t>exjade</a:t>
            </a:r>
            <a:r>
              <a:rPr lang="fr-FR" altLang="fr-FR" sz="2400">
                <a:solidFill>
                  <a:srgbClr val="FF6600"/>
                </a:solidFill>
              </a:rPr>
              <a:t> </a:t>
            </a:r>
            <a:r>
              <a:rPr lang="fr-FR" altLang="fr-FR" sz="2400"/>
              <a:t>(oral)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9DF0809F-04B1-BCBD-BE68-185DB2BD7980}"/>
              </a:ext>
            </a:extLst>
          </p:cNvPr>
          <p:cNvSpPr>
            <a:spLocks noGrp="1" noChangeArrowheads="1"/>
          </p:cNvSpPr>
          <p:nvPr>
            <p:ph type="title"/>
          </p:nvPr>
        </p:nvSpPr>
        <p:spPr>
          <a:xfrm>
            <a:off x="-286197" y="190500"/>
            <a:ext cx="7772400" cy="1143000"/>
          </a:xfrm>
        </p:spPr>
        <p:txBody>
          <a:bodyPr/>
          <a:lstStyle/>
          <a:p>
            <a:pPr eaLnBrk="1" hangingPunct="1"/>
            <a:r>
              <a:rPr lang="fr-FR" altLang="fr-FR" dirty="0">
                <a:solidFill>
                  <a:srgbClr val="FFFF00"/>
                </a:solidFill>
              </a:rPr>
              <a:t>Groupe francophone des myélodysplasies (GFM)</a:t>
            </a:r>
          </a:p>
        </p:txBody>
      </p:sp>
      <p:sp>
        <p:nvSpPr>
          <p:cNvPr id="105474" name="Rectangle 3">
            <a:extLst>
              <a:ext uri="{FF2B5EF4-FFF2-40B4-BE49-F238E27FC236}">
                <a16:creationId xmlns:a16="http://schemas.microsoft.com/office/drawing/2014/main" id="{4BBD1228-2258-6C10-08B8-ECB59C7B7D2C}"/>
              </a:ext>
            </a:extLst>
          </p:cNvPr>
          <p:cNvSpPr>
            <a:spLocks noGrp="1" noChangeArrowheads="1"/>
          </p:cNvSpPr>
          <p:nvPr>
            <p:ph type="body" idx="1"/>
          </p:nvPr>
        </p:nvSpPr>
        <p:spPr/>
        <p:txBody>
          <a:bodyPr/>
          <a:lstStyle/>
          <a:p>
            <a:pPr eaLnBrk="1" hangingPunct="1">
              <a:lnSpc>
                <a:spcPct val="90000"/>
              </a:lnSpc>
            </a:pPr>
            <a:r>
              <a:rPr lang="fr-FR" altLang="fr-FR" sz="2400" dirty="0"/>
              <a:t>Centres en France,  Belgique, Suisse, </a:t>
            </a:r>
          </a:p>
          <a:p>
            <a:pPr eaLnBrk="1" hangingPunct="1">
              <a:lnSpc>
                <a:spcPct val="90000"/>
              </a:lnSpc>
            </a:pPr>
            <a:r>
              <a:rPr lang="fr-FR" altLang="fr-FR" sz="2400" dirty="0">
                <a:solidFill>
                  <a:srgbClr val="FFFF00"/>
                </a:solidFill>
              </a:rPr>
              <a:t>Activation d</a:t>
            </a:r>
            <a:r>
              <a:rPr lang="ja-JP" altLang="fr-FR" sz="2400">
                <a:solidFill>
                  <a:srgbClr val="FFFF00"/>
                </a:solidFill>
              </a:rPr>
              <a:t>’</a:t>
            </a:r>
            <a:r>
              <a:rPr lang="fr-FR" altLang="ja-JP" sz="2400" dirty="0">
                <a:solidFill>
                  <a:srgbClr val="FFFF00"/>
                </a:solidFill>
              </a:rPr>
              <a:t>essais cliniques</a:t>
            </a:r>
          </a:p>
          <a:p>
            <a:pPr eaLnBrk="1" hangingPunct="1">
              <a:lnSpc>
                <a:spcPct val="90000"/>
              </a:lnSpc>
            </a:pPr>
            <a:r>
              <a:rPr lang="fr-FR" altLang="fr-FR" sz="2400" dirty="0">
                <a:solidFill>
                  <a:srgbClr val="FFFF00"/>
                </a:solidFill>
              </a:rPr>
              <a:t>Registre  des SMD</a:t>
            </a:r>
          </a:p>
          <a:p>
            <a:pPr eaLnBrk="1" hangingPunct="1">
              <a:lnSpc>
                <a:spcPct val="90000"/>
              </a:lnSpc>
            </a:pPr>
            <a:r>
              <a:rPr lang="fr-FR" altLang="fr-FR" sz="2400" dirty="0"/>
              <a:t>Liens avec les autorités de santé (HAS, CNAM)</a:t>
            </a:r>
          </a:p>
          <a:p>
            <a:pPr eaLnBrk="1" hangingPunct="1">
              <a:lnSpc>
                <a:spcPct val="90000"/>
              </a:lnSpc>
            </a:pPr>
            <a:r>
              <a:rPr lang="fr-FR" altLang="fr-FR" sz="2400" dirty="0"/>
              <a:t>Liens avec les groupes internationaux</a:t>
            </a:r>
          </a:p>
          <a:p>
            <a:pPr lvl="1" eaLnBrk="1" hangingPunct="1">
              <a:lnSpc>
                <a:spcPct val="90000"/>
              </a:lnSpc>
            </a:pPr>
            <a:r>
              <a:rPr lang="fr-FR" altLang="fr-FR" sz="2000" dirty="0"/>
              <a:t>MDS </a:t>
            </a:r>
            <a:r>
              <a:rPr lang="fr-FR" altLang="fr-FR" sz="2000" dirty="0" err="1"/>
              <a:t>Foundation</a:t>
            </a:r>
            <a:endParaRPr lang="fr-FR" altLang="fr-FR" sz="2000" dirty="0"/>
          </a:p>
          <a:p>
            <a:pPr lvl="1" eaLnBrk="1" hangingPunct="1">
              <a:lnSpc>
                <a:spcPct val="90000"/>
              </a:lnSpc>
            </a:pPr>
            <a:r>
              <a:rPr lang="fr-FR" altLang="fr-FR" sz="2000" dirty="0" err="1"/>
              <a:t>European</a:t>
            </a:r>
            <a:r>
              <a:rPr lang="fr-FR" altLang="fr-FR" sz="2000" dirty="0"/>
              <a:t> </a:t>
            </a:r>
            <a:r>
              <a:rPr lang="fr-FR" altLang="fr-FR" sz="2000" dirty="0" err="1"/>
              <a:t>Leukemia</a:t>
            </a:r>
            <a:r>
              <a:rPr lang="fr-FR" altLang="fr-FR" sz="2000" dirty="0"/>
              <a:t> Net</a:t>
            </a:r>
          </a:p>
          <a:p>
            <a:pPr lvl="1" eaLnBrk="1" hangingPunct="1">
              <a:lnSpc>
                <a:spcPct val="90000"/>
              </a:lnSpc>
            </a:pPr>
            <a:r>
              <a:rPr lang="fr-FR" altLang="fr-FR" sz="2000" dirty="0" err="1"/>
              <a:t>EuroBloodNet</a:t>
            </a:r>
            <a:endParaRPr lang="fr-FR" altLang="fr-FR" sz="2000" dirty="0"/>
          </a:p>
          <a:p>
            <a:pPr eaLnBrk="1" hangingPunct="1">
              <a:lnSpc>
                <a:spcPct val="90000"/>
              </a:lnSpc>
            </a:pPr>
            <a:r>
              <a:rPr lang="fr-FR" altLang="fr-FR" sz="2400" dirty="0">
                <a:solidFill>
                  <a:srgbClr val="FFFF00"/>
                </a:solidFill>
              </a:rPr>
              <a:t>Liens avec CCM</a:t>
            </a:r>
          </a:p>
          <a:p>
            <a:pPr lvl="1" eaLnBrk="1" hangingPunct="1">
              <a:lnSpc>
                <a:spcPct val="90000"/>
              </a:lnSpc>
              <a:buFontTx/>
              <a:buNone/>
            </a:pPr>
            <a:endParaRPr lang="fr-FR" altLang="fr-FR" sz="2000" dirty="0"/>
          </a:p>
        </p:txBody>
      </p:sp>
      <p:pic>
        <p:nvPicPr>
          <p:cNvPr id="105475" name="Picture 3" descr="GFM Francophone grand 18 04 06">
            <a:extLst>
              <a:ext uri="{FF2B5EF4-FFF2-40B4-BE49-F238E27FC236}">
                <a16:creationId xmlns:a16="http://schemas.microsoft.com/office/drawing/2014/main" id="{3D5DC6B1-1D90-B8CE-80FE-A2E2F6099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4797425"/>
            <a:ext cx="2362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549A6A8-851F-19FB-9B3A-17B4081E7137}"/>
              </a:ext>
            </a:extLst>
          </p:cNvPr>
          <p:cNvSpPr>
            <a:spLocks noGrp="1"/>
          </p:cNvSpPr>
          <p:nvPr>
            <p:ph type="title"/>
          </p:nvPr>
        </p:nvSpPr>
        <p:spPr>
          <a:xfrm>
            <a:off x="702525" y="190500"/>
            <a:ext cx="7772400" cy="1143000"/>
          </a:xfrm>
        </p:spPr>
        <p:txBody>
          <a:bodyPr/>
          <a:lstStyle/>
          <a:p>
            <a:r>
              <a:rPr lang="fr-FR" dirty="0"/>
              <a:t>GFM: essais cliniques</a:t>
            </a:r>
          </a:p>
        </p:txBody>
      </p:sp>
      <p:sp>
        <p:nvSpPr>
          <p:cNvPr id="5" name="Espace réservé du contenu 4">
            <a:extLst>
              <a:ext uri="{FF2B5EF4-FFF2-40B4-BE49-F238E27FC236}">
                <a16:creationId xmlns:a16="http://schemas.microsoft.com/office/drawing/2014/main" id="{A72CE838-5693-C377-5DA9-0BC173012415}"/>
              </a:ext>
            </a:extLst>
          </p:cNvPr>
          <p:cNvSpPr>
            <a:spLocks noGrp="1"/>
          </p:cNvSpPr>
          <p:nvPr>
            <p:ph idx="1"/>
          </p:nvPr>
        </p:nvSpPr>
        <p:spPr>
          <a:xfrm>
            <a:off x="710842" y="1289462"/>
            <a:ext cx="7772400" cy="4114800"/>
          </a:xfrm>
        </p:spPr>
        <p:txBody>
          <a:bodyPr/>
          <a:lstStyle/>
          <a:p>
            <a:r>
              <a:rPr lang="fr-FR" sz="2400" dirty="0">
                <a:solidFill>
                  <a:srgbClr val="FFFF00"/>
                </a:solidFill>
              </a:rPr>
              <a:t>SMD de haut risque</a:t>
            </a:r>
          </a:p>
          <a:p>
            <a:pPr lvl="1"/>
            <a:r>
              <a:rPr lang="fr-FR" sz="2400" dirty="0" err="1"/>
              <a:t>Onureg</a:t>
            </a:r>
            <a:r>
              <a:rPr lang="fr-FR" sz="2400" dirty="0"/>
              <a:t>+ </a:t>
            </a:r>
            <a:r>
              <a:rPr lang="fr-FR" sz="2400" dirty="0" err="1"/>
              <a:t>Venetoclax</a:t>
            </a:r>
            <a:endParaRPr lang="fr-FR" sz="2400" dirty="0"/>
          </a:p>
          <a:p>
            <a:pPr lvl="1"/>
            <a:r>
              <a:rPr lang="fr-FR" sz="2400" dirty="0"/>
              <a:t>Inhibiteurs d’IDH1 (Idiome) et d’IDH2 (Ideal)</a:t>
            </a:r>
          </a:p>
          <a:p>
            <a:r>
              <a:rPr lang="fr-FR" sz="2400" dirty="0">
                <a:solidFill>
                  <a:srgbClr val="FFFF00"/>
                </a:solidFill>
              </a:rPr>
              <a:t>SMD de faible risque</a:t>
            </a:r>
          </a:p>
          <a:p>
            <a:pPr lvl="1"/>
            <a:r>
              <a:rPr lang="fr-FR" sz="2000" dirty="0"/>
              <a:t>Début précoce EPO</a:t>
            </a:r>
          </a:p>
          <a:p>
            <a:pPr lvl="1"/>
            <a:r>
              <a:rPr lang="fr-FR" sz="2400" dirty="0" err="1"/>
              <a:t>Combola</a:t>
            </a:r>
            <a:r>
              <a:rPr lang="fr-FR" sz="2400" dirty="0"/>
              <a:t> (</a:t>
            </a:r>
            <a:r>
              <a:rPr lang="fr-FR" sz="2400" dirty="0" err="1"/>
              <a:t>Luspatercept</a:t>
            </a:r>
            <a:r>
              <a:rPr lang="fr-FR" sz="2400" dirty="0"/>
              <a:t>+/- EPO)</a:t>
            </a:r>
          </a:p>
          <a:p>
            <a:endParaRPr lang="fr-FR" sz="2400" dirty="0"/>
          </a:p>
          <a:p>
            <a:r>
              <a:rPr lang="fr-FR" sz="2400" dirty="0">
                <a:solidFill>
                  <a:srgbClr val="FFFF00"/>
                </a:solidFill>
              </a:rPr>
              <a:t>greffe de moelle:</a:t>
            </a:r>
          </a:p>
          <a:p>
            <a:pPr lvl="1"/>
            <a:r>
              <a:rPr lang="fr-FR" sz="2400" dirty="0" err="1"/>
              <a:t>Dacoral</a:t>
            </a:r>
            <a:endParaRPr lang="fr-FR" sz="2400" dirty="0"/>
          </a:p>
          <a:p>
            <a:pPr lvl="1"/>
            <a:r>
              <a:rPr lang="fr-FR" sz="2400" dirty="0" err="1"/>
              <a:t>Ventograft</a:t>
            </a:r>
            <a:endParaRPr lang="fr-FR" sz="2400" dirty="0"/>
          </a:p>
          <a:p>
            <a:r>
              <a:rPr lang="fr-FR" sz="2400" dirty="0">
                <a:solidFill>
                  <a:srgbClr val="FFFF00"/>
                </a:solidFill>
              </a:rPr>
              <a:t>LMMC: </a:t>
            </a:r>
          </a:p>
          <a:p>
            <a:pPr lvl="1"/>
            <a:r>
              <a:rPr lang="fr-FR" sz="2000" dirty="0"/>
              <a:t>AZA+ </a:t>
            </a:r>
            <a:r>
              <a:rPr lang="fr-FR" sz="2000" dirty="0" err="1"/>
              <a:t>Venetoclax</a:t>
            </a:r>
            <a:endParaRPr lang="fr-FR" sz="2000" dirty="0"/>
          </a:p>
          <a:p>
            <a:pPr lvl="1"/>
            <a:r>
              <a:rPr lang="fr-FR" sz="2000" dirty="0"/>
              <a:t> AZA+ </a:t>
            </a:r>
            <a:r>
              <a:rPr lang="fr-FR" sz="2000" dirty="0" err="1"/>
              <a:t>Magrolimab</a:t>
            </a:r>
            <a:endParaRPr lang="fr-FR" sz="2000" dirty="0"/>
          </a:p>
        </p:txBody>
      </p:sp>
    </p:spTree>
    <p:extLst>
      <p:ext uri="{BB962C8B-B14F-4D97-AF65-F5344CB8AC3E}">
        <p14:creationId xmlns:p14="http://schemas.microsoft.com/office/powerpoint/2010/main" val="247834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9A8E7CB7-CE02-0AEC-CD3D-D5EFC4AF85AA}"/>
              </a:ext>
            </a:extLst>
          </p:cNvPr>
          <p:cNvSpPr>
            <a:spLocks noGrp="1"/>
          </p:cNvSpPr>
          <p:nvPr>
            <p:ph type="title"/>
          </p:nvPr>
        </p:nvSpPr>
        <p:spPr/>
        <p:txBody>
          <a:bodyPr/>
          <a:lstStyle/>
          <a:p>
            <a:r>
              <a:rPr lang="fr-FR" altLang="fr-FR" sz="2400" b="1" u="sng">
                <a:latin typeface="Franklin Gothic Medium Cond" panose="020B0606030402020204" pitchFamily="34" charset="0"/>
              </a:rPr>
              <a:t>Incidence and prevalence of myelodysplastic syndromes: Düsseldorf MDS-registry.</a:t>
            </a:r>
            <a:br>
              <a:rPr lang="fr-FR" altLang="fr-FR" sz="2400" b="1" u="sng">
                <a:latin typeface="Franklin Gothic Medium Cond" panose="020B0606030402020204" pitchFamily="34" charset="0"/>
              </a:rPr>
            </a:br>
            <a:r>
              <a:rPr lang="fr-FR" altLang="fr-FR" sz="2400" b="1" u="sng">
                <a:latin typeface="Franklin Gothic Medium Cond" panose="020B0606030402020204" pitchFamily="34" charset="0"/>
              </a:rPr>
              <a:t>(</a:t>
            </a:r>
            <a:r>
              <a:rPr lang="fr-FR" altLang="fr-FR" sz="2400" u="sng">
                <a:latin typeface="Franklin Gothic Medium Cond" panose="020B0606030402020204" pitchFamily="34" charset="0"/>
              </a:rPr>
              <a:t>Neukirchen J, 2011</a:t>
            </a:r>
            <a:br>
              <a:rPr lang="fr-FR" altLang="fr-FR" sz="2400">
                <a:latin typeface="Franklin Gothic Medium Cond" panose="020B0606030402020204" pitchFamily="34" charset="0"/>
              </a:rPr>
            </a:br>
            <a:r>
              <a:rPr lang="fr-FR" altLang="fr-FR" sz="2400">
                <a:latin typeface="Franklin Gothic Medium Cond" panose="020B0606030402020204" pitchFamily="34" charset="0"/>
              </a:rPr>
              <a:t>))</a:t>
            </a:r>
          </a:p>
        </p:txBody>
      </p:sp>
      <p:pic>
        <p:nvPicPr>
          <p:cNvPr id="20482" name="Espace réservé du contenu 9">
            <a:extLst>
              <a:ext uri="{FF2B5EF4-FFF2-40B4-BE49-F238E27FC236}">
                <a16:creationId xmlns:a16="http://schemas.microsoft.com/office/drawing/2014/main" id="{A4F9E8FF-8222-6865-E2BB-CF6CD0C30E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2786" r="-52786"/>
          <a:stretch>
            <a:fillRect/>
          </a:stretch>
        </p:blipFill>
        <p:spPr>
          <a:xfrm>
            <a:off x="2401888" y="1765300"/>
            <a:ext cx="8229600" cy="4525963"/>
          </a:xfrm>
        </p:spPr>
      </p:pic>
      <p:sp>
        <p:nvSpPr>
          <p:cNvPr id="20483" name="Rectangle 1">
            <a:extLst>
              <a:ext uri="{FF2B5EF4-FFF2-40B4-BE49-F238E27FC236}">
                <a16:creationId xmlns:a16="http://schemas.microsoft.com/office/drawing/2014/main" id="{B4D49FA4-3AD1-A724-657F-68CC6F5B6FCF}"/>
              </a:ext>
            </a:extLst>
          </p:cNvPr>
          <p:cNvSpPr>
            <a:spLocks noChangeArrowheads="1"/>
          </p:cNvSpPr>
          <p:nvPr/>
        </p:nvSpPr>
        <p:spPr bwMode="auto">
          <a:xfrm>
            <a:off x="0" y="1989138"/>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a:t> incidence rate 4.15/100,000/year </a:t>
            </a:r>
          </a:p>
          <a:p>
            <a:endParaRPr lang="fr-FR" altLang="fr-FR"/>
          </a:p>
          <a:p>
            <a:r>
              <a:rPr lang="fr-FR" altLang="fr-FR"/>
              <a:t>point prevalence  7 per 100,000 persons </a:t>
            </a:r>
          </a:p>
          <a:p>
            <a:endParaRPr lang="fr-FR" altLang="fr-FR"/>
          </a:p>
          <a:p>
            <a:r>
              <a:rPr lang="fr-FR" altLang="fr-F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5B8893C5-135F-120C-CC43-8D7A97AD1F8E}"/>
              </a:ext>
            </a:extLst>
          </p:cNvPr>
          <p:cNvSpPr>
            <a:spLocks noGrp="1" noChangeArrowheads="1"/>
          </p:cNvSpPr>
          <p:nvPr>
            <p:ph type="title"/>
          </p:nvPr>
        </p:nvSpPr>
        <p:spPr>
          <a:xfrm>
            <a:off x="755650" y="188913"/>
            <a:ext cx="7772400" cy="1143000"/>
          </a:xfrm>
        </p:spPr>
        <p:txBody>
          <a:bodyPr/>
          <a:lstStyle/>
          <a:p>
            <a:r>
              <a:rPr lang="fr-FR" altLang="fr-FR"/>
              <a:t>SMD: épidémiologie</a:t>
            </a:r>
          </a:p>
        </p:txBody>
      </p:sp>
      <p:sp>
        <p:nvSpPr>
          <p:cNvPr id="21506" name="Rectangle 3">
            <a:extLst>
              <a:ext uri="{FF2B5EF4-FFF2-40B4-BE49-F238E27FC236}">
                <a16:creationId xmlns:a16="http://schemas.microsoft.com/office/drawing/2014/main" id="{3AB4CD3F-B1E8-1993-FAE1-D57170B08D3A}"/>
              </a:ext>
            </a:extLst>
          </p:cNvPr>
          <p:cNvSpPr>
            <a:spLocks noGrp="1" noChangeArrowheads="1"/>
          </p:cNvSpPr>
          <p:nvPr>
            <p:ph type="body" idx="1"/>
          </p:nvPr>
        </p:nvSpPr>
        <p:spPr>
          <a:xfrm>
            <a:off x="611188" y="1412875"/>
            <a:ext cx="7772400" cy="4114800"/>
          </a:xfrm>
        </p:spPr>
        <p:txBody>
          <a:bodyPr/>
          <a:lstStyle/>
          <a:p>
            <a:pPr marL="0" indent="0">
              <a:lnSpc>
                <a:spcPct val="90000"/>
              </a:lnSpc>
              <a:buFontTx/>
              <a:buNone/>
            </a:pPr>
            <a:endParaRPr lang="fr-FR" altLang="fr-FR" sz="2400"/>
          </a:p>
          <a:p>
            <a:pPr marL="0" indent="0">
              <a:lnSpc>
                <a:spcPct val="90000"/>
              </a:lnSpc>
              <a:buFontTx/>
              <a:buNone/>
            </a:pPr>
            <a:r>
              <a:rPr lang="fr-FR" altLang="fr-FR" sz="2800">
                <a:solidFill>
                  <a:srgbClr val="FFFF00"/>
                </a:solidFill>
              </a:rPr>
              <a:t>Formes chimio ou radio induites</a:t>
            </a:r>
          </a:p>
          <a:p>
            <a:pPr marL="0" indent="0">
              <a:lnSpc>
                <a:spcPct val="90000"/>
              </a:lnSpc>
              <a:buFontTx/>
              <a:buNone/>
            </a:pPr>
            <a:endParaRPr lang="fr-FR" altLang="fr-FR" sz="2800">
              <a:solidFill>
                <a:srgbClr val="FFFF00"/>
              </a:solidFill>
            </a:endParaRPr>
          </a:p>
          <a:p>
            <a:pPr marL="0" indent="0">
              <a:lnSpc>
                <a:spcPct val="90000"/>
              </a:lnSpc>
              <a:buFontTx/>
              <a:buNone/>
            </a:pPr>
            <a:r>
              <a:rPr lang="fr-FR" altLang="fr-FR" sz="2800">
                <a:solidFill>
                  <a:srgbClr val="FFFF00"/>
                </a:solidFill>
              </a:rPr>
              <a:t>association à des maladies autoimmunes</a:t>
            </a:r>
          </a:p>
          <a:p>
            <a:pPr marL="0" indent="0">
              <a:lnSpc>
                <a:spcPct val="90000"/>
              </a:lnSpc>
              <a:buFontTx/>
              <a:buNone/>
            </a:pPr>
            <a:r>
              <a:rPr lang="fr-FR" altLang="fr-FR" sz="2400"/>
              <a:t>		Polychondrite atrophiante</a:t>
            </a:r>
          </a:p>
          <a:p>
            <a:pPr marL="0" indent="0">
              <a:lnSpc>
                <a:spcPct val="90000"/>
              </a:lnSpc>
              <a:buFontTx/>
              <a:buNone/>
            </a:pPr>
            <a:r>
              <a:rPr lang="fr-FR" altLang="fr-FR" sz="2400"/>
              <a:t>		Vascularites</a:t>
            </a:r>
          </a:p>
          <a:p>
            <a:pPr marL="0" indent="0">
              <a:lnSpc>
                <a:spcPct val="90000"/>
              </a:lnSpc>
              <a:buFontTx/>
              <a:buNone/>
            </a:pPr>
            <a:r>
              <a:rPr lang="fr-FR" altLang="fr-FR" sz="2400"/>
              <a:t>		Arthrites séronégatives</a:t>
            </a:r>
          </a:p>
          <a:p>
            <a:pPr marL="0" indent="0">
              <a:lnSpc>
                <a:spcPct val="90000"/>
              </a:lnSpc>
              <a:buFontTx/>
              <a:buNone/>
            </a:pPr>
            <a:r>
              <a:rPr lang="fr-FR" altLang="fr-FR" sz="2400"/>
              <a:t>		Maladie de Crohn, Behcet</a:t>
            </a:r>
          </a:p>
          <a:p>
            <a:pPr marL="0" indent="0">
              <a:lnSpc>
                <a:spcPct val="90000"/>
              </a:lnSpc>
              <a:buFontTx/>
              <a:buNone/>
            </a:pPr>
            <a:endParaRPr lang="fr-FR" altLang="fr-FR" sz="2400"/>
          </a:p>
          <a:p>
            <a:pPr marL="0" indent="0">
              <a:lnSpc>
                <a:spcPct val="90000"/>
              </a:lnSpc>
              <a:buFontTx/>
              <a:buNone/>
            </a:pPr>
            <a:r>
              <a:rPr lang="fr-FR" altLang="fr-FR" sz="2400">
                <a:solidFill>
                  <a:srgbClr val="FFFF00"/>
                </a:solidFill>
              </a:rPr>
              <a:t>Mutations germinales expliquant certaines formes familiales (SMD, LAM, aplasie)</a:t>
            </a:r>
          </a:p>
          <a:p>
            <a:pPr marL="0" indent="0">
              <a:lnSpc>
                <a:spcPct val="90000"/>
              </a:lnSpc>
              <a:buFontTx/>
              <a:buNone/>
            </a:pPr>
            <a:r>
              <a:rPr lang="fr-FR" altLang="fr-FR" sz="2400"/>
              <a:t>		GATA 2, RUNX1, DDX 41, ETV6…..</a:t>
            </a:r>
          </a:p>
          <a:p>
            <a:pPr marL="0" indent="0">
              <a:lnSpc>
                <a:spcPct val="90000"/>
              </a:lnSpc>
              <a:buFontTx/>
              <a:buNone/>
            </a:pPr>
            <a:r>
              <a:rPr lang="fr-FR" altLang="fr-FR" sz="2400"/>
              <a:t>                     </a:t>
            </a:r>
          </a:p>
          <a:p>
            <a:pPr marL="0" indent="0">
              <a:lnSpc>
                <a:spcPct val="90000"/>
              </a:lnSpc>
              <a:buFontTx/>
              <a:buNone/>
            </a:pPr>
            <a:endParaRPr lang="fr-FR" altLang="fr-F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70FF"/>
        </a:solidFill>
        <a:effectLst/>
      </p:bgPr>
    </p:bg>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D3303BFC-F6C1-18B2-9302-3FA9D12FBFD7}"/>
              </a:ext>
            </a:extLst>
          </p:cNvPr>
          <p:cNvSpPr>
            <a:spLocks noGrp="1"/>
          </p:cNvSpPr>
          <p:nvPr>
            <p:ph type="title"/>
          </p:nvPr>
        </p:nvSpPr>
        <p:spPr/>
        <p:txBody>
          <a:bodyPr/>
          <a:lstStyle/>
          <a:p>
            <a:r>
              <a:rPr lang="fr-FR" altLang="fr-FR" dirty="0"/>
              <a:t>SMD en 2022</a:t>
            </a:r>
          </a:p>
        </p:txBody>
      </p:sp>
      <p:sp>
        <p:nvSpPr>
          <p:cNvPr id="22531" name="Espace réservé du contenu 2">
            <a:extLst>
              <a:ext uri="{FF2B5EF4-FFF2-40B4-BE49-F238E27FC236}">
                <a16:creationId xmlns:a16="http://schemas.microsoft.com/office/drawing/2014/main" id="{88EE56F8-5F6B-8C95-DABD-F21C73FE78E8}"/>
              </a:ext>
            </a:extLst>
          </p:cNvPr>
          <p:cNvSpPr>
            <a:spLocks noGrp="1"/>
          </p:cNvSpPr>
          <p:nvPr>
            <p:ph idx="1"/>
          </p:nvPr>
        </p:nvSpPr>
        <p:spPr/>
        <p:txBody>
          <a:bodyPr/>
          <a:lstStyle/>
          <a:p>
            <a:r>
              <a:rPr lang="fr-FR" altLang="fr-FR"/>
              <a:t>Epidémiologie</a:t>
            </a:r>
          </a:p>
          <a:p>
            <a:r>
              <a:rPr lang="fr-FR" altLang="fr-FR">
                <a:solidFill>
                  <a:srgbClr val="FFFF00"/>
                </a:solidFill>
              </a:rPr>
              <a:t>Biologie</a:t>
            </a:r>
          </a:p>
          <a:p>
            <a:r>
              <a:rPr lang="fr-FR" altLang="fr-FR"/>
              <a:t>diagnostic</a:t>
            </a:r>
          </a:p>
          <a:p>
            <a:r>
              <a:rPr lang="fr-FR" altLang="fr-FR"/>
              <a:t>Classification </a:t>
            </a:r>
          </a:p>
          <a:p>
            <a:r>
              <a:rPr lang="fr-FR" altLang="fr-FR"/>
              <a:t>Facteurs pronostiques</a:t>
            </a:r>
          </a:p>
          <a:p>
            <a:r>
              <a:rPr lang="fr-FR" altLang="fr-FR"/>
              <a:t>traitement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7B6A09EC-EBC7-7467-3868-60FC3411C934}"/>
              </a:ext>
            </a:extLst>
          </p:cNvPr>
          <p:cNvSpPr>
            <a:spLocks noGrp="1" noChangeArrowheads="1"/>
          </p:cNvSpPr>
          <p:nvPr>
            <p:ph type="title" idx="4294967295"/>
          </p:nvPr>
        </p:nvSpPr>
        <p:spPr/>
        <p:txBody>
          <a:bodyPr/>
          <a:lstStyle/>
          <a:p>
            <a:pPr eaLnBrk="1" hangingPunct="1"/>
            <a:r>
              <a:rPr lang="fr-FR" altLang="fr-FR"/>
              <a:t>Comment se développent les  SMD</a:t>
            </a:r>
          </a:p>
        </p:txBody>
      </p:sp>
      <p:sp>
        <p:nvSpPr>
          <p:cNvPr id="23554" name="Rectangle 3">
            <a:extLst>
              <a:ext uri="{FF2B5EF4-FFF2-40B4-BE49-F238E27FC236}">
                <a16:creationId xmlns:a16="http://schemas.microsoft.com/office/drawing/2014/main" id="{589B16F9-7475-61F2-BFBF-81DB3DDFD617}"/>
              </a:ext>
            </a:extLst>
          </p:cNvPr>
          <p:cNvSpPr>
            <a:spLocks noGrp="1" noChangeArrowheads="1"/>
          </p:cNvSpPr>
          <p:nvPr>
            <p:ph type="body" idx="4294967295"/>
          </p:nvPr>
        </p:nvSpPr>
        <p:spPr/>
        <p:txBody>
          <a:bodyPr/>
          <a:lstStyle/>
          <a:p>
            <a:pPr eaLnBrk="1" hangingPunct="1"/>
            <a:endParaRPr lang="fr-FR" altLang="fr-FR" sz="2800"/>
          </a:p>
          <a:p>
            <a:pPr eaLnBrk="1" hangingPunct="1"/>
            <a:r>
              <a:rPr lang="fr-FR" altLang="fr-FR" sz="2800"/>
              <a:t>Apoptose accrue </a:t>
            </a:r>
          </a:p>
          <a:p>
            <a:pPr eaLnBrk="1" hangingPunct="1"/>
            <a:r>
              <a:rPr lang="fr-FR" altLang="fr-FR" sz="2800"/>
              <a:t>Anomalies des </a:t>
            </a:r>
            <a:r>
              <a:rPr lang="fr-FR" altLang="fr-FR" sz="2800">
                <a:solidFill>
                  <a:srgbClr val="FFFF00"/>
                </a:solidFill>
              </a:rPr>
              <a:t>chromosomes</a:t>
            </a:r>
          </a:p>
          <a:p>
            <a:pPr eaLnBrk="1" hangingPunct="1"/>
            <a:r>
              <a:rPr lang="fr-FR" altLang="fr-FR" sz="2800"/>
              <a:t>Anomalies Epigénétiques </a:t>
            </a:r>
            <a:r>
              <a:rPr lang="fr-FR" altLang="fr-FR" sz="2800">
                <a:solidFill>
                  <a:srgbClr val="FFFF00"/>
                </a:solidFill>
              </a:rPr>
              <a:t>(hyperméthylation)</a:t>
            </a:r>
          </a:p>
          <a:p>
            <a:pPr eaLnBrk="1" hangingPunct="1"/>
            <a:r>
              <a:rPr lang="fr-FR" altLang="fr-FR" sz="2800"/>
              <a:t>Anomalies des </a:t>
            </a:r>
            <a:r>
              <a:rPr lang="fr-FR" altLang="fr-FR" sz="2800">
                <a:solidFill>
                  <a:srgbClr val="FFFF00"/>
                </a:solidFill>
              </a:rPr>
              <a:t>gènes (mutations)</a:t>
            </a:r>
          </a:p>
          <a:p>
            <a:pPr eaLnBrk="1" hangingPunct="1"/>
            <a:r>
              <a:rPr lang="fr-FR" altLang="fr-FR" sz="2800"/>
              <a:t>Anomalies immunologiques</a:t>
            </a:r>
          </a:p>
        </p:txBody>
      </p:sp>
    </p:spTree>
  </p:cSld>
  <p:clrMapOvr>
    <a:masterClrMapping/>
  </p:clrMapOvr>
</p:sld>
</file>

<file path=ppt/theme/theme1.xml><?xml version="1.0" encoding="utf-8"?>
<a:theme xmlns:a="http://schemas.openxmlformats.org/drawingml/2006/main" name="Nouvelle présentation">
  <a:themeElements>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themeOverride>
</file>

<file path=docProps/app.xml><?xml version="1.0" encoding="utf-8"?>
<Properties xmlns="http://schemas.openxmlformats.org/officeDocument/2006/extended-properties" xmlns:vt="http://schemas.openxmlformats.org/officeDocument/2006/docPropsVTypes">
  <TotalTime>1195</TotalTime>
  <Words>2115</Words>
  <Application>Microsoft Macintosh PowerPoint</Application>
  <PresentationFormat>Affichage à l'écran (4:3)</PresentationFormat>
  <Paragraphs>455</Paragraphs>
  <Slides>52</Slides>
  <Notes>20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52</vt:i4>
      </vt:variant>
    </vt:vector>
  </HeadingPairs>
  <TitlesOfParts>
    <vt:vector size="62" baseType="lpstr">
      <vt:lpstr>NanumGothic</vt:lpstr>
      <vt:lpstr>Arial</vt:lpstr>
      <vt:lpstr>Calibri</vt:lpstr>
      <vt:lpstr>Calibri Light</vt:lpstr>
      <vt:lpstr>Franklin Gothic Medium</vt:lpstr>
      <vt:lpstr>Franklin Gothic Medium Cond</vt:lpstr>
      <vt:lpstr>Times New Roman</vt:lpstr>
      <vt:lpstr>Nouvelle présentation</vt:lpstr>
      <vt:lpstr>Document</vt:lpstr>
      <vt:lpstr>Photo Editor Photo</vt:lpstr>
      <vt:lpstr>Nouveautés dans les syndromes myélodysplasiques</vt:lpstr>
      <vt:lpstr>SMD: généralités</vt:lpstr>
      <vt:lpstr>SMD en 2022</vt:lpstr>
      <vt:lpstr>SMD en 2022</vt:lpstr>
      <vt:lpstr>SMD: épidémiologie</vt:lpstr>
      <vt:lpstr>Incidence and prevalence of myelodysplastic syndromes: Düsseldorf MDS-registry. (Neukirchen J, 2011 ))</vt:lpstr>
      <vt:lpstr>SMD: épidémiologie</vt:lpstr>
      <vt:lpstr>SMD en 2022</vt:lpstr>
      <vt:lpstr>Comment se développent les  SMD</vt:lpstr>
      <vt:lpstr>Mutations des  gènes dans les SMD</vt:lpstr>
      <vt:lpstr>Intérêt de l’étude des mutations gèniques (généralement par méthodes de séquençage haut débit –NGS)</vt:lpstr>
      <vt:lpstr>SMD en 2022</vt:lpstr>
      <vt:lpstr>SMD:diagnostic positif</vt:lpstr>
      <vt:lpstr>SMD diagnostic positif</vt:lpstr>
      <vt:lpstr>Diagnostic des SMD:d’autres examens sont ils nécessaires ?</vt:lpstr>
      <vt:lpstr>SMD en 2022</vt:lpstr>
      <vt:lpstr>Classification OMS 2016 des SMD</vt:lpstr>
      <vt:lpstr>Présentation PowerPoint</vt:lpstr>
      <vt:lpstr>SMD en 2022</vt:lpstr>
      <vt:lpstr>SMD: facteurs pronostiques</vt:lpstr>
      <vt:lpstr>IPSS -R</vt:lpstr>
      <vt:lpstr>Autres facteurs pronostiques</vt:lpstr>
      <vt:lpstr>IPSS-M</vt:lpstr>
      <vt:lpstr>IPSS-M risk categories   </vt:lpstr>
      <vt:lpstr>From IPSS-R to IPSS-M</vt:lpstr>
      <vt:lpstr>SMD en 2022</vt:lpstr>
      <vt:lpstr>2 grands types de SMD </vt:lpstr>
      <vt:lpstr>SMD: buts du  traitement</vt:lpstr>
      <vt:lpstr>SMD:buts du  traitement (haut risque)</vt:lpstr>
      <vt:lpstr>SMD:buts du  traitement (faible risque)</vt:lpstr>
      <vt:lpstr>Traitement des SMD de haut risque</vt:lpstr>
      <vt:lpstr>Traitement des SMD de haut risque</vt:lpstr>
      <vt:lpstr>Progrès dans l’allogreffe des SMD</vt:lpstr>
      <vt:lpstr>Chimiothérapie Anthracycline-AraC</vt:lpstr>
      <vt:lpstr>Traitement des SMD de haut risque</vt:lpstr>
      <vt:lpstr>Azacitidine contre autres traitements</vt:lpstr>
      <vt:lpstr>Présentation PowerPoint</vt:lpstr>
      <vt:lpstr>Comment améliorer les résultats de Vidaza ou le rendre plus facile à administrer?</vt:lpstr>
      <vt:lpstr>Traitement des SMD de faible risque</vt:lpstr>
      <vt:lpstr>Taux d’hémoglobine  maintenu  contre  transfusions</vt:lpstr>
      <vt:lpstr>La qualité de vie  est corrélée au taux d’hémoglobine</vt:lpstr>
      <vt:lpstr>Traitement de l’anémie des SMD</vt:lpstr>
      <vt:lpstr>Traitement de l’anémie des SMD</vt:lpstr>
      <vt:lpstr>Traitement de l’anémie des SMD</vt:lpstr>
      <vt:lpstr>Traitement de l’anémie des SMD</vt:lpstr>
      <vt:lpstr>Traitements de deuxième ligne de l’anémie (GFM)</vt:lpstr>
      <vt:lpstr>Traitement de la  thrombopénie</vt:lpstr>
      <vt:lpstr>Traitement symptomatique des SMD</vt:lpstr>
      <vt:lpstr>Accumulation de fer non lié à la transferrine(NTBI ou LPI ) dans les organes</vt:lpstr>
      <vt:lpstr>Indications du Traitement chélateur du fer</vt:lpstr>
      <vt:lpstr>Groupe francophone des myélodysplasies (GFM)</vt:lpstr>
      <vt:lpstr>GFM: essais cliniques</vt:lpstr>
    </vt:vector>
  </TitlesOfParts>
  <Company>Pierre FENAUX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Quoi de nouveau dans les  SMD ?</dc:title>
  <dc:creator>Pierre FENAUX</dc:creator>
  <cp:lastModifiedBy>Pierre FENAUX</cp:lastModifiedBy>
  <cp:revision>107</cp:revision>
  <dcterms:created xsi:type="dcterms:W3CDTF">2010-03-30T05:23:02Z</dcterms:created>
  <dcterms:modified xsi:type="dcterms:W3CDTF">2022-06-19T04:36:49Z</dcterms:modified>
</cp:coreProperties>
</file>